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322" r:id="rId3"/>
    <p:sldId id="258" r:id="rId4"/>
    <p:sldId id="289" r:id="rId5"/>
    <p:sldId id="260" r:id="rId6"/>
    <p:sldId id="290" r:id="rId7"/>
    <p:sldId id="291" r:id="rId8"/>
    <p:sldId id="292" r:id="rId9"/>
    <p:sldId id="293" r:id="rId10"/>
    <p:sldId id="294" r:id="rId11"/>
    <p:sldId id="329" r:id="rId12"/>
    <p:sldId id="324" r:id="rId13"/>
    <p:sldId id="269" r:id="rId14"/>
    <p:sldId id="295" r:id="rId15"/>
    <p:sldId id="296" r:id="rId16"/>
    <p:sldId id="297" r:id="rId17"/>
    <p:sldId id="298" r:id="rId18"/>
    <p:sldId id="330" r:id="rId19"/>
    <p:sldId id="326" r:id="rId20"/>
    <p:sldId id="301" r:id="rId21"/>
    <p:sldId id="299" r:id="rId22"/>
    <p:sldId id="300" r:id="rId23"/>
    <p:sldId id="304" r:id="rId24"/>
    <p:sldId id="331" r:id="rId25"/>
    <p:sldId id="328" r:id="rId26"/>
    <p:sldId id="283" r:id="rId27"/>
    <p:sldId id="302" r:id="rId28"/>
    <p:sldId id="303" r:id="rId29"/>
    <p:sldId id="333" r:id="rId30"/>
    <p:sldId id="334" r:id="rId31"/>
    <p:sldId id="332" r:id="rId32"/>
    <p:sldId id="257" r:id="rId3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64612-4DDB-4A0D-8782-7277158D473C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F0E0CD-AA96-46A8-8DC1-90D55CAA9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8011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55B0E-6C4B-4E7B-ABD0-D0BFE54EB9B0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1025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55B0E-6C4B-4E7B-ABD0-D0BFE54EB9B0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27654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55B0E-6C4B-4E7B-ABD0-D0BFE54EB9B0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2542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4230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3450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4876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796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7021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2590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6190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37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455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0203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444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2080764" cy="2080764"/>
          </a:xfrm>
          <a:prstGeom prst="rect">
            <a:avLst/>
          </a:prstGeom>
        </p:spPr>
      </p:pic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A16C5-9CE4-41A2-9DEC-43D0364BB96E}" type="datetimeFigureOut">
              <a:rPr kumimoji="1" lang="ja-JP" altLang="en-US" smtClean="0"/>
              <a:t>2020/6/24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64630-5250-4740-91BF-6DCA20676A3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830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elms.u-aizu.ac.jp/course/view.php?id=4362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ja-JP" sz="4000" dirty="0"/>
              <a:t>Algorithms</a:t>
            </a:r>
            <a:r>
              <a:rPr lang="ja-JP" altLang="en-US" sz="4000" dirty="0"/>
              <a:t> </a:t>
            </a:r>
            <a:r>
              <a:rPr lang="en-US" altLang="ja-JP" sz="4000" dirty="0"/>
              <a:t>and</a:t>
            </a:r>
            <a:r>
              <a:rPr lang="ja-JP" altLang="en-US" sz="4000" dirty="0"/>
              <a:t> </a:t>
            </a:r>
            <a:r>
              <a:rPr lang="en-US" altLang="ja-JP" sz="4000" dirty="0"/>
              <a:t>Data</a:t>
            </a:r>
            <a:r>
              <a:rPr lang="ja-JP" altLang="en-US" sz="4000" dirty="0"/>
              <a:t> </a:t>
            </a:r>
            <a:r>
              <a:rPr lang="en-US" altLang="ja-JP" sz="4000" dirty="0"/>
              <a:t>Structure</a:t>
            </a:r>
            <a:r>
              <a:rPr lang="ja-JP" altLang="en-US" sz="4000" dirty="0"/>
              <a:t> </a:t>
            </a:r>
            <a:r>
              <a:rPr lang="en-US" altLang="ja-JP" sz="4000" dirty="0"/>
              <a:t>II</a:t>
            </a:r>
            <a:br>
              <a:rPr lang="en-US" altLang="ja-JP" dirty="0"/>
            </a:br>
            <a:r>
              <a:rPr lang="en-US" altLang="ja-JP" dirty="0"/>
              <a:t>§3 Graphs, Definitions and Representations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altLang="ja-JP" dirty="0">
                <a:hlinkClick r:id="rId2"/>
              </a:rPr>
              <a:t>https://elms.u-aizu.ac.jp/course/view.php?id=4362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Yuichi </a:t>
            </a:r>
            <a:r>
              <a:rPr lang="en-US" altLang="ja-JP" dirty="0" err="1"/>
              <a:t>Yaguchi</a:t>
            </a:r>
            <a:r>
              <a:rPr lang="en-US" altLang="ja-JP" dirty="0"/>
              <a:t>, </a:t>
            </a:r>
            <a:r>
              <a:rPr lang="en-US" altLang="ja-JP" dirty="0" err="1"/>
              <a:t>Ph.D</a:t>
            </a:r>
            <a:r>
              <a:rPr lang="en-US" altLang="ja-JP" dirty="0"/>
              <a:t> (CSE)</a:t>
            </a:r>
          </a:p>
          <a:p>
            <a:r>
              <a:rPr lang="en-US" altLang="ja-JP" dirty="0"/>
              <a:t>Robot Engineering Lab., University of Aizu</a:t>
            </a:r>
          </a:p>
        </p:txBody>
      </p:sp>
    </p:spTree>
    <p:extLst>
      <p:ext uri="{BB962C8B-B14F-4D97-AF65-F5344CB8AC3E}">
        <p14:creationId xmlns:p14="http://schemas.microsoft.com/office/powerpoint/2010/main" val="4034692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Adjacency List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530220"/>
            <a:ext cx="10515600" cy="4646743"/>
          </a:xfrm>
        </p:spPr>
        <p:txBody>
          <a:bodyPr/>
          <a:lstStyle/>
          <a:p>
            <a:r>
              <a:rPr lang="en-US" altLang="ja-JP" dirty="0">
                <a:ea typeface="ＭＳ Ｐゴシック" pitchFamily="34" charset="-128"/>
              </a:rPr>
              <a:t>An adjacent list for a vertex is a list of all vertices adjacent to it. A graph can be represented by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|V|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</a:t>
            </a:r>
            <a:r>
              <a:rPr lang="en-US" altLang="ja-JP" dirty="0">
                <a:ea typeface="ＭＳ Ｐゴシック" pitchFamily="34" charset="-128"/>
              </a:rPr>
              <a:t>adjacency lists, one for each vertex. </a:t>
            </a:r>
          </a:p>
          <a:p>
            <a:pPr lvl="1"/>
            <a:r>
              <a:rPr lang="en-US" altLang="ja-JP" dirty="0">
                <a:ea typeface="ＭＳ Ｐゴシック" pitchFamily="34" charset="-128"/>
              </a:rPr>
              <a:t>Adjacency lists require </a:t>
            </a:r>
            <a:r>
              <a:rPr lang="en-US" altLang="ja-JP" i="1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O</a:t>
            </a:r>
            <a:r>
              <a:rPr lang="en-US" altLang="ja-JP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|V|+|E|</a:t>
            </a:r>
            <a:r>
              <a:rPr lang="en-US" altLang="ja-JP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memory space for graph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. </a:t>
            </a:r>
          </a:p>
          <a:p>
            <a:pPr lvl="1"/>
            <a:r>
              <a:rPr lang="en-US" altLang="ja-JP" dirty="0">
                <a:ea typeface="ＭＳ Ｐゴシック" pitchFamily="34" charset="-128"/>
              </a:rPr>
              <a:t>Adjacency lists are often used for sparse graph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with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|E| &lt;&lt; n</a:t>
            </a:r>
            <a:r>
              <a:rPr lang="en-US" altLang="ja-JP" baseline="30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2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pPr lvl="2"/>
            <a:r>
              <a:rPr lang="en-US" altLang="ja-JP" dirty="0">
                <a:ea typeface="ＭＳ Ｐゴシック" pitchFamily="34" charset="-128"/>
              </a:rPr>
              <a:t>Note that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|E|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  <a:sym typeface="Symbol" pitchFamily="18" charset="2"/>
              </a:rPr>
              <a:t>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[(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|V|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|V|-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1))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/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2]</a:t>
            </a:r>
            <a:r>
              <a:rPr lang="en-US" altLang="ja-JP" dirty="0">
                <a:ea typeface="ＭＳ Ｐゴシック" pitchFamily="34" charset="-128"/>
              </a:rPr>
              <a:t> for </a:t>
            </a:r>
            <a:r>
              <a:rPr lang="en-US" altLang="ja-JP" dirty="0">
                <a:solidFill>
                  <a:srgbClr val="0070C0"/>
                </a:solidFill>
                <a:ea typeface="ＭＳ Ｐゴシック" pitchFamily="34" charset="-128"/>
              </a:rPr>
              <a:t>undirected graph.</a:t>
            </a:r>
            <a:r>
              <a:rPr lang="en-US" altLang="ja-JP" dirty="0">
                <a:ea typeface="ＭＳ Ｐゴシック" pitchFamily="34" charset="-128"/>
              </a:rPr>
              <a:t> </a:t>
            </a:r>
          </a:p>
          <a:p>
            <a:endParaRPr lang="en-US" altLang="ja-JP" dirty="0">
              <a:ea typeface="ＭＳ Ｐゴシック" pitchFamily="34" charset="-128"/>
            </a:endParaRPr>
          </a:p>
        </p:txBody>
      </p:sp>
      <p:graphicFrame>
        <p:nvGraphicFramePr>
          <p:cNvPr id="24" name="表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867290"/>
              </p:ext>
            </p:extLst>
          </p:nvPr>
        </p:nvGraphicFramePr>
        <p:xfrm>
          <a:off x="2061937" y="4080701"/>
          <a:ext cx="3173274" cy="201168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528879">
                  <a:extLst>
                    <a:ext uri="{9D8B030D-6E8A-4147-A177-3AD203B41FA5}">
                      <a16:colId xmlns:a16="http://schemas.microsoft.com/office/drawing/2014/main" val="1636539247"/>
                    </a:ext>
                  </a:extLst>
                </a:gridCol>
                <a:gridCol w="528879">
                  <a:extLst>
                    <a:ext uri="{9D8B030D-6E8A-4147-A177-3AD203B41FA5}">
                      <a16:colId xmlns:a16="http://schemas.microsoft.com/office/drawing/2014/main" val="2362330447"/>
                    </a:ext>
                  </a:extLst>
                </a:gridCol>
                <a:gridCol w="528879">
                  <a:extLst>
                    <a:ext uri="{9D8B030D-6E8A-4147-A177-3AD203B41FA5}">
                      <a16:colId xmlns:a16="http://schemas.microsoft.com/office/drawing/2014/main" val="1688328795"/>
                    </a:ext>
                  </a:extLst>
                </a:gridCol>
                <a:gridCol w="528879">
                  <a:extLst>
                    <a:ext uri="{9D8B030D-6E8A-4147-A177-3AD203B41FA5}">
                      <a16:colId xmlns:a16="http://schemas.microsoft.com/office/drawing/2014/main" val="1074264056"/>
                    </a:ext>
                  </a:extLst>
                </a:gridCol>
                <a:gridCol w="528879">
                  <a:extLst>
                    <a:ext uri="{9D8B030D-6E8A-4147-A177-3AD203B41FA5}">
                      <a16:colId xmlns:a16="http://schemas.microsoft.com/office/drawing/2014/main" val="2801336834"/>
                    </a:ext>
                  </a:extLst>
                </a:gridCol>
                <a:gridCol w="528879">
                  <a:extLst>
                    <a:ext uri="{9D8B030D-6E8A-4147-A177-3AD203B41FA5}">
                      <a16:colId xmlns:a16="http://schemas.microsoft.com/office/drawing/2014/main" val="3821744973"/>
                    </a:ext>
                  </a:extLst>
                </a:gridCol>
              </a:tblGrid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85525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02955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d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7948420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d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585724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3711837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5633237"/>
                  </a:ext>
                </a:extLst>
              </a:tr>
            </a:tbl>
          </a:graphicData>
        </a:graphic>
      </p:graphicFrame>
      <p:grpSp>
        <p:nvGrpSpPr>
          <p:cNvPr id="25" name="グループ化 24"/>
          <p:cNvGrpSpPr/>
          <p:nvPr/>
        </p:nvGrpSpPr>
        <p:grpSpPr>
          <a:xfrm>
            <a:off x="6142669" y="4333403"/>
            <a:ext cx="5211131" cy="2139269"/>
            <a:chOff x="3277404" y="4172974"/>
            <a:chExt cx="5211131" cy="2139269"/>
          </a:xfrm>
        </p:grpSpPr>
        <p:sp>
          <p:nvSpPr>
            <p:cNvPr id="26" name="楕円 25"/>
            <p:cNvSpPr/>
            <p:nvPr/>
          </p:nvSpPr>
          <p:spPr>
            <a:xfrm>
              <a:off x="4607622" y="5815880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f</a:t>
              </a:r>
              <a:endParaRPr kumimoji="1" lang="ja-JP" altLang="en-US" sz="2400" dirty="0"/>
            </a:p>
          </p:txBody>
        </p:sp>
        <p:sp>
          <p:nvSpPr>
            <p:cNvPr id="27" name="楕円 26"/>
            <p:cNvSpPr/>
            <p:nvPr/>
          </p:nvSpPr>
          <p:spPr>
            <a:xfrm>
              <a:off x="4601201" y="4172975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b</a:t>
              </a:r>
              <a:endParaRPr kumimoji="1" lang="ja-JP" altLang="en-US" sz="2400" dirty="0"/>
            </a:p>
          </p:txBody>
        </p:sp>
        <p:sp>
          <p:nvSpPr>
            <p:cNvPr id="28" name="楕円 27"/>
            <p:cNvSpPr/>
            <p:nvPr/>
          </p:nvSpPr>
          <p:spPr>
            <a:xfrm>
              <a:off x="6591300" y="4172974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c</a:t>
              </a:r>
              <a:endParaRPr kumimoji="1" lang="ja-JP" altLang="en-US" sz="2400" dirty="0"/>
            </a:p>
          </p:txBody>
        </p:sp>
        <p:sp>
          <p:nvSpPr>
            <p:cNvPr id="29" name="楕円 28"/>
            <p:cNvSpPr/>
            <p:nvPr/>
          </p:nvSpPr>
          <p:spPr>
            <a:xfrm>
              <a:off x="6588352" y="5815880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e</a:t>
              </a:r>
              <a:endParaRPr kumimoji="1" lang="ja-JP" altLang="en-US" sz="2400" dirty="0"/>
            </a:p>
          </p:txBody>
        </p:sp>
        <p:sp>
          <p:nvSpPr>
            <p:cNvPr id="30" name="楕円 29"/>
            <p:cNvSpPr/>
            <p:nvPr/>
          </p:nvSpPr>
          <p:spPr>
            <a:xfrm>
              <a:off x="7992172" y="4994427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d</a:t>
              </a:r>
              <a:endParaRPr kumimoji="1" lang="ja-JP" altLang="en-US" sz="2400" dirty="0"/>
            </a:p>
          </p:txBody>
        </p:sp>
        <p:sp>
          <p:nvSpPr>
            <p:cNvPr id="31" name="楕円 30"/>
            <p:cNvSpPr/>
            <p:nvPr/>
          </p:nvSpPr>
          <p:spPr>
            <a:xfrm>
              <a:off x="3277404" y="4994426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a</a:t>
              </a:r>
              <a:endParaRPr kumimoji="1" lang="ja-JP" altLang="en-US" sz="2400" dirty="0"/>
            </a:p>
          </p:txBody>
        </p:sp>
        <p:cxnSp>
          <p:nvCxnSpPr>
            <p:cNvPr id="32" name="直線矢印コネクタ 31"/>
            <p:cNvCxnSpPr>
              <a:stCxn id="28" idx="2"/>
              <a:endCxn id="27" idx="6"/>
            </p:cNvCxnSpPr>
            <p:nvPr/>
          </p:nvCxnSpPr>
          <p:spPr>
            <a:xfrm flipH="1">
              <a:off x="5097564" y="4421156"/>
              <a:ext cx="149373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矢印コネクタ 32"/>
            <p:cNvCxnSpPr>
              <a:stCxn id="28" idx="4"/>
              <a:endCxn id="29" idx="0"/>
            </p:cNvCxnSpPr>
            <p:nvPr/>
          </p:nvCxnSpPr>
          <p:spPr>
            <a:xfrm flipH="1">
              <a:off x="6836534" y="4669337"/>
              <a:ext cx="2948" cy="114654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/>
            <p:cNvCxnSpPr>
              <a:stCxn id="30" idx="1"/>
              <a:endCxn id="28" idx="6"/>
            </p:cNvCxnSpPr>
            <p:nvPr/>
          </p:nvCxnSpPr>
          <p:spPr>
            <a:xfrm flipH="1" flipV="1">
              <a:off x="7087663" y="4421156"/>
              <a:ext cx="977200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/>
            <p:cNvCxnSpPr>
              <a:stCxn id="30" idx="3"/>
              <a:endCxn id="29" idx="6"/>
            </p:cNvCxnSpPr>
            <p:nvPr/>
          </p:nvCxnSpPr>
          <p:spPr>
            <a:xfrm flipH="1">
              <a:off x="7084715" y="5418099"/>
              <a:ext cx="980148" cy="6459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矢印コネクタ 35"/>
            <p:cNvCxnSpPr>
              <a:stCxn id="26" idx="6"/>
              <a:endCxn id="29" idx="2"/>
            </p:cNvCxnSpPr>
            <p:nvPr/>
          </p:nvCxnSpPr>
          <p:spPr>
            <a:xfrm>
              <a:off x="5103985" y="6064062"/>
              <a:ext cx="1484367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36"/>
            <p:cNvCxnSpPr>
              <a:stCxn id="27" idx="4"/>
              <a:endCxn id="26" idx="0"/>
            </p:cNvCxnSpPr>
            <p:nvPr/>
          </p:nvCxnSpPr>
          <p:spPr>
            <a:xfrm>
              <a:off x="4849383" y="4669338"/>
              <a:ext cx="6421" cy="114654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矢印コネクタ 37"/>
            <p:cNvCxnSpPr>
              <a:stCxn id="31" idx="7"/>
              <a:endCxn id="27" idx="2"/>
            </p:cNvCxnSpPr>
            <p:nvPr/>
          </p:nvCxnSpPr>
          <p:spPr>
            <a:xfrm flipV="1">
              <a:off x="3701076" y="4421157"/>
              <a:ext cx="900125" cy="64596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矢印コネクタ 38"/>
            <p:cNvCxnSpPr>
              <a:stCxn id="31" idx="5"/>
              <a:endCxn id="26" idx="2"/>
            </p:cNvCxnSpPr>
            <p:nvPr/>
          </p:nvCxnSpPr>
          <p:spPr>
            <a:xfrm>
              <a:off x="3701076" y="5418098"/>
              <a:ext cx="906546" cy="64596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矢印コネクタ 39"/>
            <p:cNvCxnSpPr>
              <a:stCxn id="31" idx="6"/>
              <a:endCxn id="28" idx="2"/>
            </p:cNvCxnSpPr>
            <p:nvPr/>
          </p:nvCxnSpPr>
          <p:spPr>
            <a:xfrm flipV="1">
              <a:off x="3773767" y="4421156"/>
              <a:ext cx="2817533" cy="82145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直線矢印コネクタ 40"/>
          <p:cNvCxnSpPr>
            <a:stCxn id="28" idx="3"/>
            <a:endCxn id="26" idx="7"/>
          </p:cNvCxnSpPr>
          <p:nvPr/>
        </p:nvCxnSpPr>
        <p:spPr>
          <a:xfrm flipH="1">
            <a:off x="7896559" y="4757075"/>
            <a:ext cx="1632697" cy="1291925"/>
          </a:xfrm>
          <a:prstGeom prst="straightConnector1">
            <a:avLst/>
          </a:prstGeom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/>
          <p:cNvCxnSpPr>
            <a:stCxn id="29" idx="1"/>
            <a:endCxn id="27" idx="5"/>
          </p:cNvCxnSpPr>
          <p:nvPr/>
        </p:nvCxnSpPr>
        <p:spPr>
          <a:xfrm flipH="1" flipV="1">
            <a:off x="7890138" y="4757076"/>
            <a:ext cx="1636170" cy="1291924"/>
          </a:xfrm>
          <a:prstGeom prst="straightConnector1">
            <a:avLst/>
          </a:prstGeom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テキスト ボックス 42"/>
          <p:cNvSpPr txBox="1"/>
          <p:nvPr/>
        </p:nvSpPr>
        <p:spPr>
          <a:xfrm>
            <a:off x="7809192" y="3837872"/>
            <a:ext cx="1875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Undirected Graph</a:t>
            </a:r>
            <a:endParaRPr kumimoji="1" lang="ja-JP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564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2A2D21-A232-43B2-B1D1-31400AFF9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Chapter 1. Quiz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363EC9-E701-40FD-B9CD-5C8FA53A0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en-US" altLang="ja-JP" dirty="0"/>
              <a:t>Please</a:t>
            </a:r>
            <a:r>
              <a:rPr kumimoji="1" lang="ja-JP" altLang="en-US" dirty="0"/>
              <a:t> </a:t>
            </a:r>
            <a:r>
              <a:rPr lang="en-US" altLang="ja-JP" dirty="0"/>
              <a:t>i</a:t>
            </a:r>
            <a:r>
              <a:rPr kumimoji="1" lang="en-US" altLang="ja-JP" dirty="0"/>
              <a:t>llustrate</a:t>
            </a:r>
            <a:r>
              <a:rPr kumimoji="1" lang="ja-JP" altLang="en-US" dirty="0"/>
              <a:t> </a:t>
            </a:r>
            <a:r>
              <a:rPr lang="en-US" altLang="ja-JP" dirty="0"/>
              <a:t>a d</a:t>
            </a:r>
            <a:r>
              <a:rPr kumimoji="1" lang="en-US" altLang="ja-JP" dirty="0"/>
              <a:t>irected </a:t>
            </a:r>
            <a:r>
              <a:rPr lang="en-US" altLang="ja-JP" dirty="0"/>
              <a:t>g</a:t>
            </a:r>
            <a:r>
              <a:rPr kumimoji="1" lang="en-US" altLang="ja-JP" dirty="0"/>
              <a:t>raph</a:t>
            </a:r>
            <a:r>
              <a:rPr kumimoji="1" lang="ja-JP" altLang="en-US" dirty="0"/>
              <a:t> </a:t>
            </a:r>
            <a:r>
              <a:rPr kumimoji="1" lang="en-US" altLang="ja-JP" dirty="0"/>
              <a:t>from </a:t>
            </a:r>
            <a:r>
              <a:rPr lang="en-US" altLang="ja-JP" dirty="0"/>
              <a:t>a</a:t>
            </a:r>
            <a:r>
              <a:rPr kumimoji="1" lang="en-US" altLang="ja-JP" dirty="0"/>
              <a:t>djacency matrix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endParaRPr kumimoji="1" lang="en-US" altLang="ja-JP" dirty="0"/>
          </a:p>
          <a:p>
            <a:pPr marL="514350" indent="-514350">
              <a:buFont typeface="+mj-lt"/>
              <a:buAutoNum type="arabicPeriod"/>
            </a:pP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endParaRPr kumimoji="1" lang="en-US" altLang="ja-JP" dirty="0"/>
          </a:p>
          <a:p>
            <a:pPr marL="514350" indent="-514350">
              <a:buFont typeface="+mj-lt"/>
              <a:buAutoNum type="arabicPeriod"/>
            </a:pP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Please</a:t>
            </a:r>
            <a:r>
              <a:rPr lang="ja-JP" altLang="en-US" dirty="0"/>
              <a:t> </a:t>
            </a:r>
            <a:r>
              <a:rPr lang="en-US" altLang="ja-JP" dirty="0"/>
              <a:t>illustrate</a:t>
            </a:r>
            <a:r>
              <a:rPr lang="ja-JP" altLang="en-US" dirty="0"/>
              <a:t> </a:t>
            </a:r>
            <a:r>
              <a:rPr lang="en-US" altLang="ja-JP" dirty="0"/>
              <a:t>an adjacency list from above graph</a:t>
            </a:r>
            <a:endParaRPr lang="ja-JP" altLang="en-US" dirty="0"/>
          </a:p>
        </p:txBody>
      </p:sp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AC648226-8420-4DBD-915F-806505A2B7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576125"/>
              </p:ext>
            </p:extLst>
          </p:nvPr>
        </p:nvGraphicFramePr>
        <p:xfrm>
          <a:off x="2081019" y="2411714"/>
          <a:ext cx="2286158" cy="234696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326594">
                  <a:extLst>
                    <a:ext uri="{9D8B030D-6E8A-4147-A177-3AD203B41FA5}">
                      <a16:colId xmlns:a16="http://schemas.microsoft.com/office/drawing/2014/main" val="1636539247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2362330447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1688328795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1074264056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2801336834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4036326130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3288141167"/>
                    </a:ext>
                  </a:extLst>
                </a:gridCol>
              </a:tblGrid>
              <a:tr h="241572">
                <a:tc>
                  <a:txBody>
                    <a:bodyPr/>
                    <a:lstStyle/>
                    <a:p>
                      <a:pPr algn="ct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d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6185108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5525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02955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7948420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d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5585724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711837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633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4966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AEACE2B1-4E96-4DE6-A769-D6AEAA1B6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Chap. 2</a:t>
            </a:r>
            <a:br>
              <a:rPr lang="en-US" altLang="ja-JP" dirty="0"/>
            </a:br>
            <a:r>
              <a:rPr lang="en-US" altLang="ja-JP" dirty="0"/>
              <a:t>Depth-First Search</a:t>
            </a:r>
            <a:endParaRPr kumimoji="1" lang="ja-JP" alt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D4F47D7-73AA-468A-A969-9B865D33B9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§3 Graphs, Definitions and Representations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82356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Depth-First Search </a:t>
            </a:r>
          </a:p>
        </p:txBody>
      </p:sp>
      <p:sp>
        <p:nvSpPr>
          <p:cNvPr id="7" name="コンテンツ プレースホルダー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Depth-first search</a:t>
            </a:r>
            <a:r>
              <a:rPr lang="en-US" altLang="ja-JP" dirty="0">
                <a:ea typeface="ＭＳ Ｐゴシック" pitchFamily="34" charset="-128"/>
              </a:rPr>
              <a:t> (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DFS</a:t>
            </a:r>
            <a:r>
              <a:rPr lang="en-US" altLang="ja-JP" dirty="0">
                <a:ea typeface="ＭＳ Ｐゴシック" pitchFamily="34" charset="-128"/>
              </a:rPr>
              <a:t>) is a natural way to “visit” every vertex and check every edge in the graph systematically.</a:t>
            </a:r>
          </a:p>
          <a:p>
            <a:pPr lvl="1">
              <a:defRPr/>
            </a:pPr>
            <a:r>
              <a:rPr lang="en-US" altLang="ja-JP" dirty="0">
                <a:ea typeface="ＭＳ Ｐゴシック" pitchFamily="34" charset="-128"/>
              </a:rPr>
              <a:t>It has applications for many graph problems, such as checking the connectivity, finding the connected components or cycles, and so on, in graphs. </a:t>
            </a:r>
          </a:p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DFS</a:t>
            </a:r>
            <a:r>
              <a:rPr lang="ja-JP" altLang="en-US" dirty="0">
                <a:ea typeface="ＭＳ Ｐゴシック" pitchFamily="34" charset="-128"/>
              </a:rPr>
              <a:t> </a:t>
            </a:r>
            <a:r>
              <a:rPr lang="en-US" altLang="ja-JP" dirty="0">
                <a:ea typeface="ＭＳ Ｐゴシック" pitchFamily="34" charset="-128"/>
              </a:rPr>
              <a:t>is continue searching in the forward (deeper) direction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as long as possible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pPr>
              <a:defRPr/>
            </a:pPr>
            <a:endParaRPr lang="en-US" altLang="ja-JP" dirty="0">
              <a:ea typeface="ＭＳ Ｐゴシック" pitchFamily="34" charset="-128"/>
            </a:endParaRPr>
          </a:p>
          <a:p>
            <a:pPr>
              <a:defRPr/>
            </a:pPr>
            <a:endParaRPr lang="en-US" altLang="ja-JP" dirty="0">
              <a:ea typeface="ＭＳ Ｐゴシック" pitchFamily="34" charset="-128"/>
            </a:endParaRPr>
          </a:p>
          <a:p>
            <a:pPr>
              <a:defRPr/>
            </a:pPr>
            <a:endParaRPr lang="en-US" altLang="ja-JP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3450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Depth-First Search</a:t>
            </a:r>
            <a:endParaRPr kumimoji="1" lang="ja-JP" altLang="en-US" dirty="0"/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ja-JP" dirty="0">
                <a:ea typeface="ＭＳ Ｐゴシック" pitchFamily="34" charset="-128"/>
              </a:rPr>
              <a:t>Select a vertex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 and visit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. 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 is also called the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root</a:t>
            </a:r>
            <a:r>
              <a:rPr lang="en-US" altLang="ja-JP" dirty="0">
                <a:ea typeface="ＭＳ Ｐゴシック" pitchFamily="34" charset="-128"/>
              </a:rPr>
              <a:t> of the </a:t>
            </a:r>
            <a:r>
              <a:rPr lang="en-US" altLang="ja-JP" dirty="0">
                <a:solidFill>
                  <a:schemeClr val="hlink"/>
                </a:solidFill>
                <a:ea typeface="ＭＳ Ｐゴシック" pitchFamily="34" charset="-128"/>
              </a:rPr>
              <a:t>DFS</a:t>
            </a:r>
            <a:r>
              <a:rPr lang="en-US" altLang="ja-JP" dirty="0">
                <a:ea typeface="ＭＳ Ｐゴシック" pitchFamily="34" charset="-128"/>
              </a:rPr>
              <a:t> search tree.)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ja-JP" dirty="0">
                <a:ea typeface="ＭＳ Ｐゴシック" pitchFamily="34" charset="-128"/>
              </a:rPr>
              <a:t>Then select any edge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,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w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incident on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 and visit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w</a:t>
            </a:r>
            <a:r>
              <a:rPr lang="en-US" altLang="ja-JP" i="1" dirty="0">
                <a:ea typeface="ＭＳ Ｐゴシック" pitchFamily="34" charset="-128"/>
              </a:rPr>
              <a:t>.</a:t>
            </a: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2074571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altLang="ja-JP" dirty="0"/>
              <a:t>In general, suppose 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ja-JP" dirty="0"/>
              <a:t> is the most recently visited vertex. The search is continued by selecting some unexplored edge 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ja-JP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x,y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ja-JP" dirty="0"/>
              <a:t> incident to 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ja-JP" dirty="0"/>
              <a:t>.</a:t>
            </a:r>
          </a:p>
        </p:txBody>
      </p:sp>
      <p:grpSp>
        <p:nvGrpSpPr>
          <p:cNvPr id="41" name="グループ化 40"/>
          <p:cNvGrpSpPr/>
          <p:nvPr/>
        </p:nvGrpSpPr>
        <p:grpSpPr>
          <a:xfrm>
            <a:off x="1769187" y="4124130"/>
            <a:ext cx="3319626" cy="2451748"/>
            <a:chOff x="1688841" y="4124130"/>
            <a:chExt cx="3319626" cy="2451748"/>
          </a:xfrm>
        </p:grpSpPr>
        <p:sp>
          <p:nvSpPr>
            <p:cNvPr id="7" name="楕円 6"/>
            <p:cNvSpPr/>
            <p:nvPr/>
          </p:nvSpPr>
          <p:spPr>
            <a:xfrm>
              <a:off x="1688841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v</a:t>
              </a:r>
              <a:endParaRPr kumimoji="1" lang="ja-JP" altLang="en-US" dirty="0"/>
            </a:p>
          </p:txBody>
        </p:sp>
        <p:sp>
          <p:nvSpPr>
            <p:cNvPr id="8" name="楕円 7"/>
            <p:cNvSpPr/>
            <p:nvPr/>
          </p:nvSpPr>
          <p:spPr>
            <a:xfrm>
              <a:off x="3152711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sp>
          <p:nvSpPr>
            <p:cNvPr id="9" name="楕円 8"/>
            <p:cNvSpPr/>
            <p:nvPr/>
          </p:nvSpPr>
          <p:spPr>
            <a:xfrm>
              <a:off x="4616581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10" name="楕円 9"/>
            <p:cNvSpPr/>
            <p:nvPr/>
          </p:nvSpPr>
          <p:spPr>
            <a:xfrm>
              <a:off x="1688841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w</a:t>
              </a:r>
              <a:endParaRPr kumimoji="1" lang="ja-JP" altLang="en-US" dirty="0"/>
            </a:p>
          </p:txBody>
        </p:sp>
        <p:sp>
          <p:nvSpPr>
            <p:cNvPr id="11" name="楕円 10"/>
            <p:cNvSpPr/>
            <p:nvPr/>
          </p:nvSpPr>
          <p:spPr>
            <a:xfrm>
              <a:off x="3152711" y="5154061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x</a:t>
              </a:r>
              <a:endParaRPr kumimoji="1" lang="ja-JP" altLang="en-US" dirty="0"/>
            </a:p>
          </p:txBody>
        </p:sp>
        <p:sp>
          <p:nvSpPr>
            <p:cNvPr id="12" name="楕円 11"/>
            <p:cNvSpPr/>
            <p:nvPr/>
          </p:nvSpPr>
          <p:spPr>
            <a:xfrm>
              <a:off x="1688841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13" name="楕円 12"/>
            <p:cNvSpPr/>
            <p:nvPr/>
          </p:nvSpPr>
          <p:spPr>
            <a:xfrm>
              <a:off x="3152711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14" name="楕円 13"/>
            <p:cNvSpPr/>
            <p:nvPr/>
          </p:nvSpPr>
          <p:spPr>
            <a:xfrm>
              <a:off x="4616581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cxnSp>
          <p:nvCxnSpPr>
            <p:cNvPr id="15" name="直線コネクタ 14"/>
            <p:cNvCxnSpPr>
              <a:stCxn id="7" idx="5"/>
              <a:endCxn id="11" idx="1"/>
            </p:cNvCxnSpPr>
            <p:nvPr/>
          </p:nvCxnSpPr>
          <p:spPr>
            <a:xfrm>
              <a:off x="2023337" y="4458626"/>
              <a:ext cx="1186764" cy="75282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/>
            <p:cNvCxnSpPr>
              <a:stCxn id="8" idx="6"/>
              <a:endCxn id="9" idx="2"/>
            </p:cNvCxnSpPr>
            <p:nvPr/>
          </p:nvCxnSpPr>
          <p:spPr>
            <a:xfrm>
              <a:off x="3544597" y="4320073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/>
            <p:cNvCxnSpPr>
              <a:stCxn id="11" idx="7"/>
              <a:endCxn id="9" idx="3"/>
            </p:cNvCxnSpPr>
            <p:nvPr/>
          </p:nvCxnSpPr>
          <p:spPr>
            <a:xfrm flipV="1">
              <a:off x="3487207" y="4458626"/>
              <a:ext cx="1186764" cy="75282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/>
            <p:cNvCxnSpPr>
              <a:stCxn id="11" idx="4"/>
              <a:endCxn id="13" idx="0"/>
            </p:cNvCxnSpPr>
            <p:nvPr/>
          </p:nvCxnSpPr>
          <p:spPr>
            <a:xfrm>
              <a:off x="3348654" y="5545947"/>
              <a:ext cx="0" cy="63804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コネクタ 18"/>
            <p:cNvCxnSpPr>
              <a:stCxn id="10" idx="5"/>
              <a:endCxn id="13" idx="1"/>
            </p:cNvCxnSpPr>
            <p:nvPr/>
          </p:nvCxnSpPr>
          <p:spPr>
            <a:xfrm>
              <a:off x="2023337" y="5488557"/>
              <a:ext cx="1186764" cy="75282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/>
            <p:cNvCxnSpPr>
              <a:stCxn id="7" idx="4"/>
              <a:endCxn id="10" idx="0"/>
            </p:cNvCxnSpPr>
            <p:nvPr/>
          </p:nvCxnSpPr>
          <p:spPr>
            <a:xfrm>
              <a:off x="1884784" y="4516016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>
              <a:stCxn id="13" idx="2"/>
              <a:endCxn id="12" idx="6"/>
            </p:cNvCxnSpPr>
            <p:nvPr/>
          </p:nvCxnSpPr>
          <p:spPr>
            <a:xfrm flipH="1">
              <a:off x="2080727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/>
            <p:cNvCxnSpPr>
              <a:stCxn id="14" idx="2"/>
              <a:endCxn id="13" idx="6"/>
            </p:cNvCxnSpPr>
            <p:nvPr/>
          </p:nvCxnSpPr>
          <p:spPr>
            <a:xfrm flipH="1">
              <a:off x="3544597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グループ化 38"/>
          <p:cNvGrpSpPr/>
          <p:nvPr/>
        </p:nvGrpSpPr>
        <p:grpSpPr>
          <a:xfrm>
            <a:off x="7066384" y="4124130"/>
            <a:ext cx="3319626" cy="2451748"/>
            <a:chOff x="7001069" y="4124130"/>
            <a:chExt cx="3319626" cy="2451748"/>
          </a:xfrm>
        </p:grpSpPr>
        <p:sp>
          <p:nvSpPr>
            <p:cNvPr id="23" name="楕円 22"/>
            <p:cNvSpPr/>
            <p:nvPr/>
          </p:nvSpPr>
          <p:spPr>
            <a:xfrm>
              <a:off x="700106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v</a:t>
              </a:r>
              <a:endParaRPr kumimoji="1" lang="ja-JP" altLang="en-US" dirty="0"/>
            </a:p>
          </p:txBody>
        </p:sp>
        <p:sp>
          <p:nvSpPr>
            <p:cNvPr id="24" name="楕円 23"/>
            <p:cNvSpPr/>
            <p:nvPr/>
          </p:nvSpPr>
          <p:spPr>
            <a:xfrm>
              <a:off x="8464939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sp>
          <p:nvSpPr>
            <p:cNvPr id="25" name="楕円 24"/>
            <p:cNvSpPr/>
            <p:nvPr/>
          </p:nvSpPr>
          <p:spPr>
            <a:xfrm>
              <a:off x="9928809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26" name="楕円 25"/>
            <p:cNvSpPr/>
            <p:nvPr/>
          </p:nvSpPr>
          <p:spPr>
            <a:xfrm>
              <a:off x="700106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w</a:t>
              </a:r>
              <a:endParaRPr kumimoji="1" lang="ja-JP" altLang="en-US" dirty="0"/>
            </a:p>
          </p:txBody>
        </p:sp>
        <p:sp>
          <p:nvSpPr>
            <p:cNvPr id="27" name="楕円 26"/>
            <p:cNvSpPr/>
            <p:nvPr/>
          </p:nvSpPr>
          <p:spPr>
            <a:xfrm>
              <a:off x="846493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x</a:t>
              </a:r>
              <a:endParaRPr kumimoji="1" lang="ja-JP" altLang="en-US" dirty="0"/>
            </a:p>
          </p:txBody>
        </p:sp>
        <p:sp>
          <p:nvSpPr>
            <p:cNvPr id="28" name="楕円 27"/>
            <p:cNvSpPr/>
            <p:nvPr/>
          </p:nvSpPr>
          <p:spPr>
            <a:xfrm>
              <a:off x="700106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29" name="楕円 28"/>
            <p:cNvSpPr/>
            <p:nvPr/>
          </p:nvSpPr>
          <p:spPr>
            <a:xfrm>
              <a:off x="8464939" y="6183992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30" name="楕円 29"/>
            <p:cNvSpPr/>
            <p:nvPr/>
          </p:nvSpPr>
          <p:spPr>
            <a:xfrm>
              <a:off x="992880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cxnSp>
          <p:nvCxnSpPr>
            <p:cNvPr id="31" name="直線コネクタ 30"/>
            <p:cNvCxnSpPr>
              <a:stCxn id="23" idx="5"/>
              <a:endCxn id="27" idx="1"/>
            </p:cNvCxnSpPr>
            <p:nvPr/>
          </p:nvCxnSpPr>
          <p:spPr>
            <a:xfrm>
              <a:off x="7335565" y="4458626"/>
              <a:ext cx="1186764" cy="752825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/>
            <p:cNvCxnSpPr>
              <a:stCxn id="24" idx="6"/>
              <a:endCxn id="25" idx="2"/>
            </p:cNvCxnSpPr>
            <p:nvPr/>
          </p:nvCxnSpPr>
          <p:spPr>
            <a:xfrm>
              <a:off x="8856825" y="4320073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>
              <a:stCxn id="27" idx="7"/>
              <a:endCxn id="25" idx="3"/>
            </p:cNvCxnSpPr>
            <p:nvPr/>
          </p:nvCxnSpPr>
          <p:spPr>
            <a:xfrm flipV="1">
              <a:off x="8799435" y="4458626"/>
              <a:ext cx="1186764" cy="752825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>
              <a:stCxn id="27" idx="4"/>
              <a:endCxn id="29" idx="0"/>
            </p:cNvCxnSpPr>
            <p:nvPr/>
          </p:nvCxnSpPr>
          <p:spPr>
            <a:xfrm>
              <a:off x="8660882" y="5545947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/>
            <p:cNvCxnSpPr>
              <a:stCxn id="26" idx="5"/>
              <a:endCxn id="29" idx="1"/>
            </p:cNvCxnSpPr>
            <p:nvPr/>
          </p:nvCxnSpPr>
          <p:spPr>
            <a:xfrm>
              <a:off x="7335565" y="5488557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/>
            <p:cNvCxnSpPr>
              <a:stCxn id="23" idx="4"/>
              <a:endCxn id="26" idx="0"/>
            </p:cNvCxnSpPr>
            <p:nvPr/>
          </p:nvCxnSpPr>
          <p:spPr>
            <a:xfrm>
              <a:off x="7197012" y="4516016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/>
            <p:cNvCxnSpPr>
              <a:stCxn id="29" idx="2"/>
              <a:endCxn id="28" idx="6"/>
            </p:cNvCxnSpPr>
            <p:nvPr/>
          </p:nvCxnSpPr>
          <p:spPr>
            <a:xfrm flipH="1">
              <a:off x="7392955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/>
            <p:cNvCxnSpPr>
              <a:stCxn id="30" idx="2"/>
              <a:endCxn id="29" idx="6"/>
            </p:cNvCxnSpPr>
            <p:nvPr/>
          </p:nvCxnSpPr>
          <p:spPr>
            <a:xfrm flipH="1">
              <a:off x="8856825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6713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Depth-First Search</a:t>
            </a:r>
            <a:endParaRPr kumimoji="1" lang="ja-JP" altLang="en-US" dirty="0"/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159952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 startAt="3"/>
              <a:defRPr/>
            </a:pPr>
            <a:r>
              <a:rPr lang="en-US" altLang="ja-JP" dirty="0">
                <a:ea typeface="ＭＳ Ｐゴシック" pitchFamily="34" charset="-128"/>
              </a:rPr>
              <a:t>If 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ja-JP" dirty="0">
                <a:ea typeface="ＭＳ Ｐゴシック" pitchFamily="34" charset="-128"/>
              </a:rPr>
              <a:t> has been previously visited, then we find another new edge incident on 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ja-JP" dirty="0">
                <a:ea typeface="ＭＳ Ｐゴシック" pitchFamily="34" charset="-128"/>
              </a:rPr>
              <a:t>. 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2074571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US" altLang="ja-JP" dirty="0">
                <a:ea typeface="ＭＳ Ｐゴシック" pitchFamily="34" charset="-128"/>
              </a:rPr>
              <a:t>If 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ja-JP" dirty="0">
                <a:ea typeface="ＭＳ Ｐゴシック" pitchFamily="34" charset="-128"/>
              </a:rPr>
              <a:t> has not been previously visited, then we visit 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ja-JP" dirty="0">
                <a:ea typeface="ＭＳ Ｐゴシック" pitchFamily="34" charset="-128"/>
              </a:rPr>
              <a:t> and begin the search a new starting at vertex 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ja-JP" dirty="0">
                <a:ea typeface="ＭＳ Ｐゴシック" pitchFamily="34" charset="-128"/>
              </a:rPr>
              <a:t>.</a:t>
            </a:r>
            <a:br>
              <a:rPr lang="en-US" altLang="ja-JP" dirty="0">
                <a:ea typeface="ＭＳ Ｐゴシック" pitchFamily="34" charset="-128"/>
              </a:rPr>
            </a:br>
            <a:endParaRPr lang="en-US" altLang="ja-JP" dirty="0"/>
          </a:p>
        </p:txBody>
      </p:sp>
      <p:grpSp>
        <p:nvGrpSpPr>
          <p:cNvPr id="39" name="グループ化 38"/>
          <p:cNvGrpSpPr/>
          <p:nvPr/>
        </p:nvGrpSpPr>
        <p:grpSpPr>
          <a:xfrm>
            <a:off x="7066384" y="4124130"/>
            <a:ext cx="3319626" cy="2451748"/>
            <a:chOff x="7001069" y="4124130"/>
            <a:chExt cx="3319626" cy="2451748"/>
          </a:xfrm>
        </p:grpSpPr>
        <p:sp>
          <p:nvSpPr>
            <p:cNvPr id="23" name="楕円 22"/>
            <p:cNvSpPr/>
            <p:nvPr/>
          </p:nvSpPr>
          <p:spPr>
            <a:xfrm>
              <a:off x="700106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v</a:t>
              </a:r>
              <a:endParaRPr kumimoji="1" lang="ja-JP" altLang="en-US" dirty="0"/>
            </a:p>
          </p:txBody>
        </p:sp>
        <p:sp>
          <p:nvSpPr>
            <p:cNvPr id="24" name="楕円 23"/>
            <p:cNvSpPr/>
            <p:nvPr/>
          </p:nvSpPr>
          <p:spPr>
            <a:xfrm>
              <a:off x="846493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sp>
          <p:nvSpPr>
            <p:cNvPr id="25" name="楕円 24"/>
            <p:cNvSpPr/>
            <p:nvPr/>
          </p:nvSpPr>
          <p:spPr>
            <a:xfrm>
              <a:off x="992880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26" name="楕円 25"/>
            <p:cNvSpPr/>
            <p:nvPr/>
          </p:nvSpPr>
          <p:spPr>
            <a:xfrm>
              <a:off x="700106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w</a:t>
              </a:r>
              <a:endParaRPr kumimoji="1" lang="ja-JP" altLang="en-US" dirty="0"/>
            </a:p>
          </p:txBody>
        </p:sp>
        <p:sp>
          <p:nvSpPr>
            <p:cNvPr id="27" name="楕円 26"/>
            <p:cNvSpPr/>
            <p:nvPr/>
          </p:nvSpPr>
          <p:spPr>
            <a:xfrm>
              <a:off x="846493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x</a:t>
              </a:r>
              <a:endParaRPr kumimoji="1" lang="ja-JP" altLang="en-US" dirty="0"/>
            </a:p>
          </p:txBody>
        </p:sp>
        <p:sp>
          <p:nvSpPr>
            <p:cNvPr id="28" name="楕円 27"/>
            <p:cNvSpPr/>
            <p:nvPr/>
          </p:nvSpPr>
          <p:spPr>
            <a:xfrm>
              <a:off x="700106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29" name="楕円 28"/>
            <p:cNvSpPr/>
            <p:nvPr/>
          </p:nvSpPr>
          <p:spPr>
            <a:xfrm>
              <a:off x="8464939" y="6183992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30" name="楕円 29"/>
            <p:cNvSpPr/>
            <p:nvPr/>
          </p:nvSpPr>
          <p:spPr>
            <a:xfrm>
              <a:off x="992880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cxnSp>
          <p:nvCxnSpPr>
            <p:cNvPr id="31" name="直線コネクタ 30"/>
            <p:cNvCxnSpPr>
              <a:stCxn id="23" idx="5"/>
              <a:endCxn id="27" idx="1"/>
            </p:cNvCxnSpPr>
            <p:nvPr/>
          </p:nvCxnSpPr>
          <p:spPr>
            <a:xfrm>
              <a:off x="7335565" y="4458626"/>
              <a:ext cx="1186764" cy="752825"/>
            </a:xfrm>
            <a:prstGeom prst="line">
              <a:avLst/>
            </a:prstGeom>
            <a:ln w="25400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/>
            <p:cNvCxnSpPr>
              <a:stCxn id="24" idx="6"/>
              <a:endCxn id="25" idx="2"/>
            </p:cNvCxnSpPr>
            <p:nvPr/>
          </p:nvCxnSpPr>
          <p:spPr>
            <a:xfrm>
              <a:off x="8856825" y="4320073"/>
              <a:ext cx="1071984" cy="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>
              <a:stCxn id="27" idx="7"/>
              <a:endCxn id="25" idx="3"/>
            </p:cNvCxnSpPr>
            <p:nvPr/>
          </p:nvCxnSpPr>
          <p:spPr>
            <a:xfrm flipV="1">
              <a:off x="8799435" y="4458626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>
              <a:stCxn id="27" idx="4"/>
              <a:endCxn id="29" idx="0"/>
            </p:cNvCxnSpPr>
            <p:nvPr/>
          </p:nvCxnSpPr>
          <p:spPr>
            <a:xfrm>
              <a:off x="8660882" y="5545947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/>
            <p:cNvCxnSpPr>
              <a:stCxn id="26" idx="5"/>
              <a:endCxn id="29" idx="1"/>
            </p:cNvCxnSpPr>
            <p:nvPr/>
          </p:nvCxnSpPr>
          <p:spPr>
            <a:xfrm>
              <a:off x="7335565" y="5488557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/>
            <p:cNvCxnSpPr>
              <a:stCxn id="23" idx="4"/>
              <a:endCxn id="26" idx="0"/>
            </p:cNvCxnSpPr>
            <p:nvPr/>
          </p:nvCxnSpPr>
          <p:spPr>
            <a:xfrm>
              <a:off x="7197012" y="4516016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/>
            <p:cNvCxnSpPr>
              <a:stCxn id="29" idx="2"/>
              <a:endCxn id="28" idx="6"/>
            </p:cNvCxnSpPr>
            <p:nvPr/>
          </p:nvCxnSpPr>
          <p:spPr>
            <a:xfrm flipH="1">
              <a:off x="7392955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/>
            <p:cNvCxnSpPr>
              <a:stCxn id="30" idx="2"/>
              <a:endCxn id="29" idx="6"/>
            </p:cNvCxnSpPr>
            <p:nvPr/>
          </p:nvCxnSpPr>
          <p:spPr>
            <a:xfrm flipH="1">
              <a:off x="8856825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グループ化 40"/>
          <p:cNvGrpSpPr/>
          <p:nvPr/>
        </p:nvGrpSpPr>
        <p:grpSpPr>
          <a:xfrm>
            <a:off x="1769187" y="4124130"/>
            <a:ext cx="3319626" cy="2451748"/>
            <a:chOff x="7001069" y="4124130"/>
            <a:chExt cx="3319626" cy="2451748"/>
          </a:xfrm>
        </p:grpSpPr>
        <p:sp>
          <p:nvSpPr>
            <p:cNvPr id="42" name="楕円 41"/>
            <p:cNvSpPr/>
            <p:nvPr/>
          </p:nvSpPr>
          <p:spPr>
            <a:xfrm>
              <a:off x="700106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v</a:t>
              </a:r>
              <a:endParaRPr kumimoji="1" lang="ja-JP" altLang="en-US" dirty="0"/>
            </a:p>
          </p:txBody>
        </p:sp>
        <p:sp>
          <p:nvSpPr>
            <p:cNvPr id="43" name="楕円 42"/>
            <p:cNvSpPr/>
            <p:nvPr/>
          </p:nvSpPr>
          <p:spPr>
            <a:xfrm>
              <a:off x="8464939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sp>
          <p:nvSpPr>
            <p:cNvPr id="44" name="楕円 43"/>
            <p:cNvSpPr/>
            <p:nvPr/>
          </p:nvSpPr>
          <p:spPr>
            <a:xfrm>
              <a:off x="9928809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45" name="楕円 44"/>
            <p:cNvSpPr/>
            <p:nvPr/>
          </p:nvSpPr>
          <p:spPr>
            <a:xfrm>
              <a:off x="700106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w</a:t>
              </a:r>
              <a:endParaRPr kumimoji="1" lang="ja-JP" altLang="en-US" dirty="0"/>
            </a:p>
          </p:txBody>
        </p:sp>
        <p:sp>
          <p:nvSpPr>
            <p:cNvPr id="46" name="楕円 45"/>
            <p:cNvSpPr/>
            <p:nvPr/>
          </p:nvSpPr>
          <p:spPr>
            <a:xfrm>
              <a:off x="846493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x</a:t>
              </a:r>
              <a:endParaRPr kumimoji="1" lang="ja-JP" altLang="en-US" dirty="0"/>
            </a:p>
          </p:txBody>
        </p:sp>
        <p:sp>
          <p:nvSpPr>
            <p:cNvPr id="47" name="楕円 46"/>
            <p:cNvSpPr/>
            <p:nvPr/>
          </p:nvSpPr>
          <p:spPr>
            <a:xfrm>
              <a:off x="700106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48" name="楕円 47"/>
            <p:cNvSpPr/>
            <p:nvPr/>
          </p:nvSpPr>
          <p:spPr>
            <a:xfrm>
              <a:off x="8464939" y="6183992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49" name="楕円 48"/>
            <p:cNvSpPr/>
            <p:nvPr/>
          </p:nvSpPr>
          <p:spPr>
            <a:xfrm>
              <a:off x="992880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cxnSp>
          <p:nvCxnSpPr>
            <p:cNvPr id="50" name="直線コネクタ 49"/>
            <p:cNvCxnSpPr>
              <a:stCxn id="42" idx="5"/>
              <a:endCxn id="46" idx="1"/>
            </p:cNvCxnSpPr>
            <p:nvPr/>
          </p:nvCxnSpPr>
          <p:spPr>
            <a:xfrm>
              <a:off x="7335565" y="4458626"/>
              <a:ext cx="1186764" cy="752825"/>
            </a:xfrm>
            <a:prstGeom prst="line">
              <a:avLst/>
            </a:prstGeom>
            <a:ln w="25400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線コネクタ 50"/>
            <p:cNvCxnSpPr>
              <a:stCxn id="43" idx="6"/>
              <a:endCxn id="44" idx="2"/>
            </p:cNvCxnSpPr>
            <p:nvPr/>
          </p:nvCxnSpPr>
          <p:spPr>
            <a:xfrm>
              <a:off x="8856825" y="4320073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/>
            <p:cNvCxnSpPr>
              <a:stCxn id="46" idx="7"/>
              <a:endCxn id="44" idx="3"/>
            </p:cNvCxnSpPr>
            <p:nvPr/>
          </p:nvCxnSpPr>
          <p:spPr>
            <a:xfrm flipV="1">
              <a:off x="8799435" y="4458626"/>
              <a:ext cx="1186764" cy="752825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コネクタ 52"/>
            <p:cNvCxnSpPr>
              <a:stCxn id="46" idx="4"/>
              <a:endCxn id="48" idx="0"/>
            </p:cNvCxnSpPr>
            <p:nvPr/>
          </p:nvCxnSpPr>
          <p:spPr>
            <a:xfrm>
              <a:off x="8660882" y="5545947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コネクタ 53"/>
            <p:cNvCxnSpPr>
              <a:stCxn id="45" idx="5"/>
              <a:endCxn id="48" idx="1"/>
            </p:cNvCxnSpPr>
            <p:nvPr/>
          </p:nvCxnSpPr>
          <p:spPr>
            <a:xfrm>
              <a:off x="7335565" y="5488557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コネクタ 54"/>
            <p:cNvCxnSpPr>
              <a:stCxn id="42" idx="4"/>
              <a:endCxn id="45" idx="0"/>
            </p:cNvCxnSpPr>
            <p:nvPr/>
          </p:nvCxnSpPr>
          <p:spPr>
            <a:xfrm>
              <a:off x="7197012" y="4516016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コネクタ 55"/>
            <p:cNvCxnSpPr>
              <a:stCxn id="48" idx="2"/>
              <a:endCxn id="47" idx="6"/>
            </p:cNvCxnSpPr>
            <p:nvPr/>
          </p:nvCxnSpPr>
          <p:spPr>
            <a:xfrm flipH="1">
              <a:off x="7392955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線コネクタ 56"/>
            <p:cNvCxnSpPr>
              <a:stCxn id="49" idx="2"/>
              <a:endCxn id="48" idx="6"/>
            </p:cNvCxnSpPr>
            <p:nvPr/>
          </p:nvCxnSpPr>
          <p:spPr>
            <a:xfrm flipH="1">
              <a:off x="8856825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テキスト ボックス 57"/>
          <p:cNvSpPr txBox="1"/>
          <p:nvPr/>
        </p:nvSpPr>
        <p:spPr>
          <a:xfrm>
            <a:off x="2304635" y="4650525"/>
            <a:ext cx="878767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visited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99866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Depth-First Search</a:t>
            </a:r>
            <a:endParaRPr kumimoji="1" lang="ja-JP" altLang="en-US" dirty="0"/>
          </a:p>
        </p:txBody>
      </p:sp>
      <p:sp>
        <p:nvSpPr>
          <p:cNvPr id="5" name="コンテンツ プレースホルダー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021399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 startAt="5"/>
              <a:defRPr/>
            </a:pPr>
            <a:r>
              <a:rPr lang="en-US" altLang="ja-JP" dirty="0">
                <a:ea typeface="ＭＳ Ｐゴシック" pitchFamily="34" charset="-128"/>
              </a:rPr>
              <a:t>After completing the search through all paths beginning at the 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ja-JP" dirty="0">
                <a:ea typeface="ＭＳ Ｐゴシック" pitchFamily="34" charset="-128"/>
              </a:rPr>
              <a:t>, the search returns to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x</a:t>
            </a:r>
            <a:r>
              <a:rPr lang="en-US" altLang="ja-JP" dirty="0">
                <a:ea typeface="ＭＳ Ｐゴシック" pitchFamily="34" charset="-128"/>
              </a:rPr>
              <a:t>, the vertex from which 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ja-JP" dirty="0">
                <a:ea typeface="ＭＳ Ｐゴシック" pitchFamily="34" charset="-128"/>
              </a:rPr>
              <a:t> was first reached.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2074571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 startAt="6"/>
              <a:defRPr/>
            </a:pPr>
            <a:r>
              <a:rPr lang="en-US" altLang="ja-JP" dirty="0">
                <a:ea typeface="ＭＳ Ｐゴシック" pitchFamily="34" charset="-128"/>
              </a:rPr>
              <a:t>The process of selecting unexplored edges incident on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x</a:t>
            </a:r>
            <a:r>
              <a:rPr lang="en-US" altLang="ja-JP" i="1" dirty="0">
                <a:ea typeface="ＭＳ Ｐゴシック" pitchFamily="34" charset="-128"/>
              </a:rPr>
              <a:t> </a:t>
            </a:r>
            <a:r>
              <a:rPr lang="en-US" altLang="ja-JP" dirty="0">
                <a:ea typeface="ＭＳ Ｐゴシック" pitchFamily="34" charset="-128"/>
              </a:rPr>
              <a:t>is continued until the list of these edges is exhausted.</a:t>
            </a:r>
          </a:p>
        </p:txBody>
      </p:sp>
      <p:grpSp>
        <p:nvGrpSpPr>
          <p:cNvPr id="39" name="グループ化 38"/>
          <p:cNvGrpSpPr/>
          <p:nvPr/>
        </p:nvGrpSpPr>
        <p:grpSpPr>
          <a:xfrm>
            <a:off x="7066384" y="4124130"/>
            <a:ext cx="3319626" cy="2451748"/>
            <a:chOff x="7001069" y="4124130"/>
            <a:chExt cx="3319626" cy="2451748"/>
          </a:xfrm>
        </p:grpSpPr>
        <p:sp>
          <p:nvSpPr>
            <p:cNvPr id="23" name="楕円 22"/>
            <p:cNvSpPr/>
            <p:nvPr/>
          </p:nvSpPr>
          <p:spPr>
            <a:xfrm>
              <a:off x="700106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v</a:t>
              </a:r>
              <a:endParaRPr kumimoji="1" lang="ja-JP" altLang="en-US" dirty="0"/>
            </a:p>
          </p:txBody>
        </p:sp>
        <p:sp>
          <p:nvSpPr>
            <p:cNvPr id="24" name="楕円 23"/>
            <p:cNvSpPr/>
            <p:nvPr/>
          </p:nvSpPr>
          <p:spPr>
            <a:xfrm>
              <a:off x="846493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sp>
          <p:nvSpPr>
            <p:cNvPr id="25" name="楕円 24"/>
            <p:cNvSpPr/>
            <p:nvPr/>
          </p:nvSpPr>
          <p:spPr>
            <a:xfrm>
              <a:off x="992880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26" name="楕円 25"/>
            <p:cNvSpPr/>
            <p:nvPr/>
          </p:nvSpPr>
          <p:spPr>
            <a:xfrm>
              <a:off x="700106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w</a:t>
              </a:r>
              <a:endParaRPr kumimoji="1" lang="ja-JP" altLang="en-US" dirty="0"/>
            </a:p>
          </p:txBody>
        </p:sp>
        <p:sp>
          <p:nvSpPr>
            <p:cNvPr id="27" name="楕円 26"/>
            <p:cNvSpPr/>
            <p:nvPr/>
          </p:nvSpPr>
          <p:spPr>
            <a:xfrm>
              <a:off x="846493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x</a:t>
              </a:r>
              <a:endParaRPr kumimoji="1" lang="ja-JP" altLang="en-US" dirty="0"/>
            </a:p>
          </p:txBody>
        </p:sp>
        <p:sp>
          <p:nvSpPr>
            <p:cNvPr id="28" name="楕円 27"/>
            <p:cNvSpPr/>
            <p:nvPr/>
          </p:nvSpPr>
          <p:spPr>
            <a:xfrm>
              <a:off x="7001069" y="6183992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29" name="楕円 28"/>
            <p:cNvSpPr/>
            <p:nvPr/>
          </p:nvSpPr>
          <p:spPr>
            <a:xfrm>
              <a:off x="8464939" y="6183992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30" name="楕円 29"/>
            <p:cNvSpPr/>
            <p:nvPr/>
          </p:nvSpPr>
          <p:spPr>
            <a:xfrm>
              <a:off x="9928809" y="6183992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cxnSp>
          <p:nvCxnSpPr>
            <p:cNvPr id="31" name="直線コネクタ 30"/>
            <p:cNvCxnSpPr>
              <a:stCxn id="23" idx="5"/>
              <a:endCxn id="27" idx="1"/>
            </p:cNvCxnSpPr>
            <p:nvPr/>
          </p:nvCxnSpPr>
          <p:spPr>
            <a:xfrm>
              <a:off x="7335565" y="4458626"/>
              <a:ext cx="1186764" cy="752825"/>
            </a:xfrm>
            <a:prstGeom prst="line">
              <a:avLst/>
            </a:prstGeom>
            <a:ln w="25400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/>
            <p:cNvCxnSpPr>
              <a:stCxn id="24" idx="6"/>
              <a:endCxn id="25" idx="2"/>
            </p:cNvCxnSpPr>
            <p:nvPr/>
          </p:nvCxnSpPr>
          <p:spPr>
            <a:xfrm>
              <a:off x="8856825" y="4320073"/>
              <a:ext cx="1071984" cy="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>
              <a:stCxn id="27" idx="7"/>
              <a:endCxn id="25" idx="3"/>
            </p:cNvCxnSpPr>
            <p:nvPr/>
          </p:nvCxnSpPr>
          <p:spPr>
            <a:xfrm flipV="1">
              <a:off x="8799435" y="4458626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>
              <a:stCxn id="27" idx="4"/>
              <a:endCxn id="29" idx="0"/>
            </p:cNvCxnSpPr>
            <p:nvPr/>
          </p:nvCxnSpPr>
          <p:spPr>
            <a:xfrm>
              <a:off x="8660882" y="5545947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/>
            <p:cNvCxnSpPr>
              <a:stCxn id="26" idx="5"/>
              <a:endCxn id="29" idx="1"/>
            </p:cNvCxnSpPr>
            <p:nvPr/>
          </p:nvCxnSpPr>
          <p:spPr>
            <a:xfrm>
              <a:off x="7335565" y="5488557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/>
            <p:cNvCxnSpPr>
              <a:stCxn id="23" idx="4"/>
              <a:endCxn id="26" idx="0"/>
            </p:cNvCxnSpPr>
            <p:nvPr/>
          </p:nvCxnSpPr>
          <p:spPr>
            <a:xfrm>
              <a:off x="7197012" y="4516016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/>
            <p:cNvCxnSpPr>
              <a:stCxn id="29" idx="2"/>
              <a:endCxn id="28" idx="6"/>
            </p:cNvCxnSpPr>
            <p:nvPr/>
          </p:nvCxnSpPr>
          <p:spPr>
            <a:xfrm flipH="1">
              <a:off x="7392955" y="6379935"/>
              <a:ext cx="1071984" cy="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/>
            <p:cNvCxnSpPr>
              <a:stCxn id="30" idx="2"/>
              <a:endCxn id="29" idx="6"/>
            </p:cNvCxnSpPr>
            <p:nvPr/>
          </p:nvCxnSpPr>
          <p:spPr>
            <a:xfrm flipH="1">
              <a:off x="8856825" y="6379935"/>
              <a:ext cx="1071984" cy="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グループ化 40"/>
          <p:cNvGrpSpPr/>
          <p:nvPr/>
        </p:nvGrpSpPr>
        <p:grpSpPr>
          <a:xfrm>
            <a:off x="1769187" y="4124130"/>
            <a:ext cx="3319626" cy="2451748"/>
            <a:chOff x="7001069" y="4124130"/>
            <a:chExt cx="3319626" cy="2451748"/>
          </a:xfrm>
        </p:grpSpPr>
        <p:sp>
          <p:nvSpPr>
            <p:cNvPr id="42" name="楕円 41"/>
            <p:cNvSpPr/>
            <p:nvPr/>
          </p:nvSpPr>
          <p:spPr>
            <a:xfrm>
              <a:off x="700106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v</a:t>
              </a:r>
              <a:endParaRPr kumimoji="1" lang="ja-JP" altLang="en-US" dirty="0"/>
            </a:p>
          </p:txBody>
        </p:sp>
        <p:sp>
          <p:nvSpPr>
            <p:cNvPr id="43" name="楕円 42"/>
            <p:cNvSpPr/>
            <p:nvPr/>
          </p:nvSpPr>
          <p:spPr>
            <a:xfrm>
              <a:off x="846493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g</a:t>
              </a:r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楕円 43"/>
            <p:cNvSpPr/>
            <p:nvPr/>
          </p:nvSpPr>
          <p:spPr>
            <a:xfrm>
              <a:off x="992880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f</a:t>
              </a:r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5" name="楕円 44"/>
            <p:cNvSpPr/>
            <p:nvPr/>
          </p:nvSpPr>
          <p:spPr>
            <a:xfrm>
              <a:off x="700106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w</a:t>
              </a:r>
              <a:endParaRPr kumimoji="1" lang="ja-JP" altLang="en-US" dirty="0"/>
            </a:p>
          </p:txBody>
        </p:sp>
        <p:sp>
          <p:nvSpPr>
            <p:cNvPr id="46" name="楕円 45"/>
            <p:cNvSpPr/>
            <p:nvPr/>
          </p:nvSpPr>
          <p:spPr>
            <a:xfrm>
              <a:off x="846493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x</a:t>
              </a:r>
              <a:endParaRPr kumimoji="1" lang="ja-JP" altLang="en-US" dirty="0"/>
            </a:p>
          </p:txBody>
        </p:sp>
        <p:sp>
          <p:nvSpPr>
            <p:cNvPr id="47" name="楕円 46"/>
            <p:cNvSpPr/>
            <p:nvPr/>
          </p:nvSpPr>
          <p:spPr>
            <a:xfrm>
              <a:off x="700106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48" name="楕円 47"/>
            <p:cNvSpPr/>
            <p:nvPr/>
          </p:nvSpPr>
          <p:spPr>
            <a:xfrm>
              <a:off x="8464939" y="6183992"/>
              <a:ext cx="391886" cy="391886"/>
            </a:xfrm>
            <a:prstGeom prst="ellipse">
              <a:avLst/>
            </a:prstGeom>
            <a:ln w="25400">
              <a:solidFill>
                <a:srgbClr val="FF99FF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49" name="楕円 48"/>
            <p:cNvSpPr/>
            <p:nvPr/>
          </p:nvSpPr>
          <p:spPr>
            <a:xfrm>
              <a:off x="992880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cxnSp>
          <p:nvCxnSpPr>
            <p:cNvPr id="50" name="直線コネクタ 49"/>
            <p:cNvCxnSpPr>
              <a:stCxn id="42" idx="5"/>
              <a:endCxn id="46" idx="1"/>
            </p:cNvCxnSpPr>
            <p:nvPr/>
          </p:nvCxnSpPr>
          <p:spPr>
            <a:xfrm>
              <a:off x="7335565" y="4458626"/>
              <a:ext cx="1186764" cy="752825"/>
            </a:xfrm>
            <a:prstGeom prst="line">
              <a:avLst/>
            </a:prstGeom>
            <a:ln w="25400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線コネクタ 50"/>
            <p:cNvCxnSpPr>
              <a:stCxn id="43" idx="6"/>
              <a:endCxn id="44" idx="2"/>
            </p:cNvCxnSpPr>
            <p:nvPr/>
          </p:nvCxnSpPr>
          <p:spPr>
            <a:xfrm>
              <a:off x="8856825" y="4320073"/>
              <a:ext cx="1071984" cy="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/>
            <p:cNvCxnSpPr>
              <a:stCxn id="46" idx="7"/>
              <a:endCxn id="44" idx="3"/>
            </p:cNvCxnSpPr>
            <p:nvPr/>
          </p:nvCxnSpPr>
          <p:spPr>
            <a:xfrm flipV="1">
              <a:off x="8799435" y="4458626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コネクタ 52"/>
            <p:cNvCxnSpPr>
              <a:stCxn id="46" idx="4"/>
              <a:endCxn id="48" idx="0"/>
            </p:cNvCxnSpPr>
            <p:nvPr/>
          </p:nvCxnSpPr>
          <p:spPr>
            <a:xfrm>
              <a:off x="8660882" y="5545947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コネクタ 53"/>
            <p:cNvCxnSpPr>
              <a:stCxn id="45" idx="5"/>
              <a:endCxn id="48" idx="1"/>
            </p:cNvCxnSpPr>
            <p:nvPr/>
          </p:nvCxnSpPr>
          <p:spPr>
            <a:xfrm>
              <a:off x="7335565" y="5488557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コネクタ 54"/>
            <p:cNvCxnSpPr>
              <a:stCxn id="42" idx="4"/>
              <a:endCxn id="45" idx="0"/>
            </p:cNvCxnSpPr>
            <p:nvPr/>
          </p:nvCxnSpPr>
          <p:spPr>
            <a:xfrm>
              <a:off x="7197012" y="4516016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コネクタ 55"/>
            <p:cNvCxnSpPr>
              <a:stCxn id="48" idx="2"/>
              <a:endCxn id="47" idx="6"/>
            </p:cNvCxnSpPr>
            <p:nvPr/>
          </p:nvCxnSpPr>
          <p:spPr>
            <a:xfrm flipH="1">
              <a:off x="7392955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線コネクタ 56"/>
            <p:cNvCxnSpPr>
              <a:stCxn id="49" idx="2"/>
              <a:endCxn id="48" idx="6"/>
            </p:cNvCxnSpPr>
            <p:nvPr/>
          </p:nvCxnSpPr>
          <p:spPr>
            <a:xfrm flipH="1">
              <a:off x="8856825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テキスト ボックス 39"/>
          <p:cNvSpPr txBox="1"/>
          <p:nvPr/>
        </p:nvSpPr>
        <p:spPr>
          <a:xfrm>
            <a:off x="2873399" y="3766075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F</a:t>
            </a:r>
            <a:r>
              <a:rPr kumimoji="1" lang="en-US" altLang="ja-JP" dirty="0"/>
              <a:t>inished!</a:t>
            </a:r>
            <a:endParaRPr kumimoji="1" lang="ja-JP" altLang="en-US" dirty="0"/>
          </a:p>
        </p:txBody>
      </p:sp>
      <p:sp>
        <p:nvSpPr>
          <p:cNvPr id="59" name="テキスト ボックス 58"/>
          <p:cNvSpPr txBox="1"/>
          <p:nvPr/>
        </p:nvSpPr>
        <p:spPr>
          <a:xfrm>
            <a:off x="3491287" y="5912632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Not yet!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6230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Depth-First Search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lnSpc>
                <a:spcPct val="120000"/>
              </a:lnSpc>
              <a:buNone/>
              <a:defRPr/>
            </a:pP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DFS(</a:t>
            </a:r>
            <a:r>
              <a:rPr lang="en-US" altLang="ja-JP" sz="2400" dirty="0" err="1">
                <a:latin typeface="Consolas" panose="020B0609020204030204" pitchFamily="49" charset="0"/>
                <a:ea typeface="ＭＳ Ｐゴシック" pitchFamily="34" charset="-128"/>
              </a:rPr>
              <a:t>int</a:t>
            </a: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 k){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  </a:t>
            </a:r>
            <a:r>
              <a:rPr lang="en-US" altLang="ja-JP" sz="2400" dirty="0" err="1">
                <a:latin typeface="Consolas" panose="020B0609020204030204" pitchFamily="49" charset="0"/>
                <a:ea typeface="ＭＳ Ｐゴシック" pitchFamily="34" charset="-128"/>
              </a:rPr>
              <a:t>int</a:t>
            </a: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 t;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  </a:t>
            </a:r>
            <a:r>
              <a:rPr lang="en-US" altLang="ja-JP" sz="2400" dirty="0" err="1">
                <a:latin typeface="Consolas" panose="020B0609020204030204" pitchFamily="49" charset="0"/>
                <a:ea typeface="ＭＳ Ｐゴシック" pitchFamily="34" charset="-128"/>
              </a:rPr>
              <a:t>val</a:t>
            </a: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[k] = ++</a:t>
            </a:r>
            <a:r>
              <a:rPr lang="en-US" altLang="ja-JP" sz="2400" dirty="0" err="1">
                <a:latin typeface="Consolas" panose="020B0609020204030204" pitchFamily="49" charset="0"/>
                <a:ea typeface="ＭＳ Ｐゴシック" pitchFamily="34" charset="-128"/>
              </a:rPr>
              <a:t>i</a:t>
            </a: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;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  for (t=1; t &lt;= |V|; t++)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    if (A[k][t] != 0 &amp;&amp;</a:t>
            </a:r>
            <a:b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</a:b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      </a:t>
            </a:r>
            <a:r>
              <a:rPr lang="en-US" altLang="ja-JP" sz="2400" dirty="0" err="1">
                <a:latin typeface="Consolas" panose="020B0609020204030204" pitchFamily="49" charset="0"/>
                <a:ea typeface="ＭＳ Ｐゴシック" pitchFamily="34" charset="-128"/>
              </a:rPr>
              <a:t>val</a:t>
            </a: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[t] == 0) DFS(t);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None/>
              <a:defRPr/>
            </a:pPr>
            <a:r>
              <a:rPr lang="en-US" altLang="ja-JP" sz="2400" dirty="0">
                <a:latin typeface="Consolas" panose="020B0609020204030204" pitchFamily="49" charset="0"/>
                <a:ea typeface="ＭＳ Ｐゴシック" pitchFamily="34" charset="-128"/>
              </a:rPr>
              <a:t>}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US" altLang="ja-JP" dirty="0">
                <a:ea typeface="ＭＳ Ｐゴシック" pitchFamily="34" charset="-128"/>
              </a:rPr>
              <a:t>This C code realizes DFS for graphs represented by adjacency matrices.</a:t>
            </a:r>
          </a:p>
          <a:p>
            <a:pPr>
              <a:lnSpc>
                <a:spcPct val="110000"/>
              </a:lnSpc>
            </a:pPr>
            <a:r>
              <a:rPr lang="en-US" altLang="ja-JP" dirty="0">
                <a:ea typeface="ＭＳ Ｐゴシック" pitchFamily="34" charset="-128"/>
              </a:rPr>
              <a:t>In the procedure </a:t>
            </a:r>
            <a:r>
              <a:rPr lang="en-US" altLang="ja-JP" dirty="0" err="1">
                <a:latin typeface="Consolas" panose="020B0609020204030204" pitchFamily="49" charset="0"/>
                <a:ea typeface="ＭＳ Ｐゴシック" pitchFamily="34" charset="-128"/>
              </a:rPr>
              <a:t>val</a:t>
            </a:r>
            <a:r>
              <a:rPr lang="en-US" altLang="ja-JP" dirty="0">
                <a:latin typeface="Consolas" panose="020B0609020204030204" pitchFamily="49" charset="0"/>
                <a:ea typeface="ＭＳ Ｐゴシック" pitchFamily="34" charset="-128"/>
              </a:rPr>
              <a:t>[|V|+1]</a:t>
            </a:r>
            <a:r>
              <a:rPr lang="en-US" altLang="ja-JP" dirty="0">
                <a:ea typeface="ＭＳ Ｐゴシック" pitchFamily="34" charset="-128"/>
              </a:rPr>
              <a:t> is used to indicate if a vertex has been visited. Initially </a:t>
            </a:r>
            <a:r>
              <a:rPr lang="en-US" altLang="ja-JP" dirty="0" err="1">
                <a:latin typeface="Consolas" panose="020B0609020204030204" pitchFamily="49" charset="0"/>
                <a:ea typeface="ＭＳ Ｐゴシック" pitchFamily="34" charset="-128"/>
              </a:rPr>
              <a:t>val</a:t>
            </a:r>
            <a:r>
              <a:rPr lang="en-US" altLang="ja-JP" dirty="0">
                <a:latin typeface="Consolas" panose="020B0609020204030204" pitchFamily="49" charset="0"/>
                <a:ea typeface="ＭＳ Ｐゴシック" pitchFamily="34" charset="-128"/>
              </a:rPr>
              <a:t>[|V|+1]</a:t>
            </a:r>
            <a:r>
              <a:rPr lang="en-US" altLang="ja-JP" dirty="0">
                <a:ea typeface="ＭＳ Ｐゴシック" pitchFamily="34" charset="-128"/>
              </a:rPr>
              <a:t> is set to all zero, so </a:t>
            </a:r>
            <a:r>
              <a:rPr lang="en-US" altLang="ja-JP" dirty="0" err="1">
                <a:latin typeface="Consolas" panose="020B0609020204030204" pitchFamily="49" charset="0"/>
                <a:ea typeface="ＭＳ Ｐゴシック" pitchFamily="34" charset="-128"/>
              </a:rPr>
              <a:t>val</a:t>
            </a:r>
            <a:r>
              <a:rPr lang="en-US" altLang="ja-JP" dirty="0">
                <a:latin typeface="Consolas" panose="020B0609020204030204" pitchFamily="49" charset="0"/>
                <a:ea typeface="ＭＳ Ｐゴシック" pitchFamily="34" charset="-128"/>
              </a:rPr>
              <a:t>[k]</a:t>
            </a:r>
            <a:r>
              <a:rPr lang="en-US" altLang="ja-JP" dirty="0">
                <a:ea typeface="ＭＳ Ｐゴシック" pitchFamily="34" charset="-128"/>
              </a:rPr>
              <a:t> = 0, indicating vertex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k</a:t>
            </a:r>
            <a:r>
              <a:rPr lang="en-US" altLang="ja-JP" i="1" dirty="0">
                <a:ea typeface="ＭＳ Ｐゴシック" pitchFamily="34" charset="-128"/>
              </a:rPr>
              <a:t> </a:t>
            </a:r>
            <a:r>
              <a:rPr lang="en-US" altLang="ja-JP" dirty="0">
                <a:ea typeface="ＭＳ Ｐゴシック" pitchFamily="34" charset="-128"/>
              </a:rPr>
              <a:t>has not been visited yet.</a:t>
            </a:r>
          </a:p>
          <a:p>
            <a:pPr>
              <a:lnSpc>
                <a:spcPct val="110000"/>
              </a:lnSpc>
            </a:pPr>
            <a:r>
              <a:rPr lang="en-US" altLang="ja-JP" dirty="0">
                <a:ea typeface="ＭＳ Ｐゴシック" pitchFamily="34" charset="-128"/>
              </a:rPr>
              <a:t>If vertex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k</a:t>
            </a:r>
            <a:r>
              <a:rPr lang="en-US" altLang="ja-JP" dirty="0">
                <a:ea typeface="ＭＳ Ｐゴシック" pitchFamily="34" charset="-128"/>
              </a:rPr>
              <a:t> is the </a:t>
            </a:r>
            <a:r>
              <a:rPr lang="en-US" altLang="ja-JP" dirty="0" err="1">
                <a:ea typeface="ＭＳ Ｐゴシック" pitchFamily="34" charset="-128"/>
              </a:rPr>
              <a:t>i-th</a:t>
            </a:r>
            <a:r>
              <a:rPr lang="en-US" altLang="ja-JP" dirty="0">
                <a:ea typeface="ＭＳ Ｐゴシック" pitchFamily="34" charset="-128"/>
              </a:rPr>
              <a:t> visited vertex, then </a:t>
            </a:r>
            <a:r>
              <a:rPr lang="en-US" altLang="ja-JP" dirty="0" err="1">
                <a:latin typeface="Consolas" panose="020B0609020204030204" pitchFamily="49" charset="0"/>
                <a:ea typeface="ＭＳ Ｐゴシック" pitchFamily="34" charset="-128"/>
              </a:rPr>
              <a:t>val</a:t>
            </a:r>
            <a:r>
              <a:rPr lang="en-US" altLang="ja-JP" dirty="0">
                <a:latin typeface="Consolas" panose="020B0609020204030204" pitchFamily="49" charset="0"/>
                <a:ea typeface="ＭＳ Ｐゴシック" pitchFamily="34" charset="-128"/>
              </a:rPr>
              <a:t>[k]</a:t>
            </a:r>
            <a:r>
              <a:rPr lang="en-US" altLang="ja-JP" dirty="0">
                <a:ea typeface="ＭＳ Ｐゴシック" pitchFamily="34" charset="-128"/>
              </a:rPr>
              <a:t> is set to 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i</a:t>
            </a:r>
            <a:r>
              <a:rPr lang="en-US" altLang="ja-JP" dirty="0">
                <a:latin typeface="+mn-ea"/>
                <a:cs typeface="Times New Roman" panose="02020603050405020304" pitchFamily="18" charset="0"/>
              </a:rPr>
              <a:t>,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1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  <a:sym typeface="Symbol" pitchFamily="18" charset="2"/>
              </a:rPr>
              <a:t>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i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  <a:sym typeface="Symbol" pitchFamily="18" charset="2"/>
              </a:rPr>
              <a:t>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 |V|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pPr>
              <a:lnSpc>
                <a:spcPct val="110000"/>
              </a:lnSpc>
            </a:pPr>
            <a:endParaRPr lang="en-US" altLang="ja-JP" dirty="0">
              <a:ea typeface="ＭＳ Ｐゴシック" pitchFamily="34" charset="-128"/>
            </a:endParaRPr>
          </a:p>
          <a:p>
            <a:pPr>
              <a:lnSpc>
                <a:spcPct val="110000"/>
              </a:lnSpc>
            </a:pPr>
            <a:endParaRPr lang="en-US" altLang="ja-JP" dirty="0">
              <a:ea typeface="ＭＳ Ｐゴシック" pitchFamily="34" charset="-128"/>
            </a:endParaRPr>
          </a:p>
          <a:p>
            <a:pPr>
              <a:lnSpc>
                <a:spcPct val="110000"/>
              </a:lnSpc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082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157E47-B976-40D4-916B-1667F05EC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Chapter 2. Quiz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F7BA1FF-3DB1-4834-B6AE-8590A2DE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en-US" altLang="ja-JP" dirty="0"/>
              <a:t>Please traverse below graph using DFS and list nodes by visit order from node (A) with </a:t>
            </a:r>
            <a:r>
              <a:rPr lang="en-US" altLang="ja-JP" dirty="0"/>
              <a:t>asc</a:t>
            </a:r>
            <a:r>
              <a:rPr kumimoji="1" lang="en-US" altLang="ja-JP" dirty="0"/>
              <a:t>ending order</a:t>
            </a:r>
          </a:p>
          <a:p>
            <a:pPr marL="0" indent="0">
              <a:buNone/>
            </a:pP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endParaRPr lang="en-US" altLang="ja-JP" dirty="0"/>
          </a:p>
          <a:p>
            <a:pPr marL="0" indent="0">
              <a:buNone/>
            </a:pPr>
            <a:br>
              <a:rPr lang="en-US" altLang="ja-JP" dirty="0"/>
            </a:br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116F420-31AD-4831-A0D9-E30697ED778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786" y="2758582"/>
            <a:ext cx="2174594" cy="36596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8623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AEACE2B1-4E96-4DE6-A769-D6AEAA1B6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Chap. 3</a:t>
            </a:r>
            <a:br>
              <a:rPr lang="en-US" altLang="ja-JP" dirty="0"/>
            </a:br>
            <a:r>
              <a:rPr lang="en-US" altLang="ja-JP" dirty="0"/>
              <a:t>Breadth-First Search</a:t>
            </a:r>
            <a:endParaRPr kumimoji="1" lang="ja-JP" alt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D4F47D7-73AA-468A-A969-9B865D33B9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§3 Graphs, Definitions and Representations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4663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AEACE2B1-4E96-4DE6-A769-D6AEAA1B6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Chap. 1</a:t>
            </a:r>
            <a:br>
              <a:rPr lang="en-US" altLang="ja-JP" dirty="0"/>
            </a:br>
            <a:r>
              <a:rPr lang="en-US" altLang="ja-JP" dirty="0"/>
              <a:t>Definition of the Graph Structure</a:t>
            </a:r>
            <a:endParaRPr kumimoji="1" lang="ja-JP" alt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D4F47D7-73AA-468A-A969-9B865D33B9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§3 Graphs, Definitions and Representations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965528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Breadth-First Search</a:t>
            </a: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ja-JP" dirty="0">
                <a:ea typeface="ＭＳ Ｐゴシック" pitchFamily="34" charset="-128"/>
              </a:rPr>
              <a:t>Another classical graph-traversal algorithm is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breadth-first search</a:t>
            </a:r>
            <a:r>
              <a:rPr lang="en-US" altLang="ja-JP" dirty="0">
                <a:ea typeface="ＭＳ Ｐゴシック" pitchFamily="34" charset="-128"/>
              </a:rPr>
              <a:t> (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BFS</a:t>
            </a:r>
            <a:r>
              <a:rPr lang="en-US" altLang="ja-JP" dirty="0">
                <a:ea typeface="ＭＳ Ｐゴシック" pitchFamily="34" charset="-128"/>
              </a:rPr>
              <a:t>).</a:t>
            </a:r>
          </a:p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BFS visits all successors of a visited vertex before visiting any successors of any of those successors.</a:t>
            </a:r>
          </a:p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This is in contradistinction to the DFS which visits the successors of a visited vertex before visiting any of its “brothers”.</a:t>
            </a:r>
          </a:p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Whereas </a:t>
            </a:r>
            <a:r>
              <a:rPr lang="en-US" altLang="ja-JP" dirty="0">
                <a:solidFill>
                  <a:schemeClr val="accent1">
                    <a:lumMod val="75000"/>
                  </a:schemeClr>
                </a:solidFill>
                <a:ea typeface="ＭＳ Ｐゴシック" pitchFamily="34" charset="-128"/>
              </a:rPr>
              <a:t>DFS</a:t>
            </a:r>
            <a:r>
              <a:rPr lang="en-US" altLang="ja-JP" dirty="0">
                <a:ea typeface="ＭＳ Ｐゴシック" pitchFamily="34" charset="-128"/>
              </a:rPr>
              <a:t> tends to create </a:t>
            </a:r>
            <a:r>
              <a:rPr lang="en-US" altLang="ja-JP" dirty="0">
                <a:solidFill>
                  <a:schemeClr val="accent1">
                    <a:lumMod val="75000"/>
                  </a:schemeClr>
                </a:solidFill>
                <a:ea typeface="ＭＳ Ｐゴシック" pitchFamily="34" charset="-128"/>
              </a:rPr>
              <a:t>very long, narrow trees</a:t>
            </a:r>
            <a:r>
              <a:rPr lang="en-US" altLang="ja-JP" dirty="0">
                <a:ea typeface="ＭＳ Ｐゴシック" pitchFamily="34" charset="-128"/>
              </a:rPr>
              <a:t>, </a:t>
            </a:r>
            <a:r>
              <a:rPr lang="en-US" altLang="ja-JP" dirty="0">
                <a:solidFill>
                  <a:srgbClr val="FF0000"/>
                </a:solidFill>
                <a:ea typeface="ＭＳ Ｐゴシック" pitchFamily="34" charset="-128"/>
              </a:rPr>
              <a:t>BFS</a:t>
            </a:r>
            <a:r>
              <a:rPr lang="en-US" altLang="ja-JP" dirty="0">
                <a:ea typeface="ＭＳ Ｐゴシック" pitchFamily="34" charset="-128"/>
              </a:rPr>
              <a:t> tends to create </a:t>
            </a:r>
            <a:r>
              <a:rPr lang="en-US" altLang="ja-JP" dirty="0">
                <a:solidFill>
                  <a:srgbClr val="FF0000"/>
                </a:solidFill>
                <a:ea typeface="ＭＳ Ｐゴシック" pitchFamily="34" charset="-128"/>
              </a:rPr>
              <a:t>wide, short trees</a:t>
            </a:r>
            <a:r>
              <a:rPr lang="en-US" altLang="ja-JP" dirty="0">
                <a:ea typeface="ＭＳ Ｐゴシック" pitchFamily="34" charset="-128"/>
              </a:rPr>
              <a:t>. </a:t>
            </a:r>
          </a:p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Exercise </a:t>
            </a:r>
            <a:r>
              <a:rPr lang="en-US" altLang="ja-JP" u="sng" dirty="0">
                <a:ea typeface="ＭＳ Ｐゴシック" pitchFamily="34" charset="-128"/>
              </a:rPr>
              <a:t>Problem 2</a:t>
            </a:r>
            <a:r>
              <a:rPr lang="en-US" altLang="ja-JP" dirty="0">
                <a:ea typeface="ＭＳ Ｐゴシック" pitchFamily="34" charset="-128"/>
              </a:rPr>
              <a:t> gives a C program for BFS.</a:t>
            </a:r>
          </a:p>
          <a:p>
            <a:pPr>
              <a:defRPr/>
            </a:pPr>
            <a:endParaRPr lang="en-US" altLang="ja-JP" dirty="0">
              <a:ea typeface="ＭＳ Ｐゴシック" pitchFamily="34" charset="-128"/>
            </a:endParaRPr>
          </a:p>
          <a:p>
            <a:endParaRPr lang="en-US" altLang="ja-JP" dirty="0">
              <a:ea typeface="ＭＳ Ｐゴシック" pitchFamily="34" charset="-128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74733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Breadth-First Search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1994956"/>
          </a:xfrm>
        </p:spPr>
        <p:txBody>
          <a:bodyPr>
            <a:normAutofit lnSpcReduction="10000"/>
          </a:bodyPr>
          <a:lstStyle/>
          <a:p>
            <a:r>
              <a:rPr lang="en-US" altLang="ja-JP" dirty="0"/>
              <a:t>Select a vertex 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ja-JP" dirty="0"/>
              <a:t> and visit 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ja-JP" dirty="0"/>
              <a:t>. </a:t>
            </a:r>
          </a:p>
          <a:p>
            <a:r>
              <a:rPr lang="en-US" altLang="ja-JP" dirty="0"/>
              <a:t>For all edges 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ja-JP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ja-JP" dirty="0"/>
              <a:t>, visit the vertices w and put w into a first-in first-out (FIFO) queue.</a:t>
            </a:r>
          </a:p>
          <a:p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1906619"/>
          </a:xfrm>
        </p:spPr>
        <p:txBody>
          <a:bodyPr>
            <a:normAutofit lnSpcReduction="10000"/>
          </a:bodyPr>
          <a:lstStyle/>
          <a:p>
            <a:r>
              <a:rPr lang="en-US" altLang="ja-JP" dirty="0">
                <a:ea typeface="ＭＳ Ｐゴシック" pitchFamily="34" charset="-128"/>
              </a:rPr>
              <a:t>After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w</a:t>
            </a:r>
            <a:r>
              <a:rPr lang="en-US" altLang="ja-JP" dirty="0">
                <a:ea typeface="ＭＳ Ｐゴシック" pitchFamily="34" charset="-128"/>
              </a:rPr>
              <a:t>'s are visited for all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,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w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, we select a vertex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w</a:t>
            </a:r>
            <a:r>
              <a:rPr lang="en-US" altLang="ja-JP" dirty="0">
                <a:ea typeface="ＭＳ Ｐゴシック" pitchFamily="34" charset="-128"/>
              </a:rPr>
              <a:t> from the FIFO queue, visit all unvisited vertices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x</a:t>
            </a:r>
            <a:r>
              <a:rPr lang="en-US" altLang="ja-JP" i="1" dirty="0">
                <a:ea typeface="ＭＳ Ｐゴシック" pitchFamily="34" charset="-128"/>
              </a:rPr>
              <a:t> </a:t>
            </a:r>
            <a:r>
              <a:rPr lang="en-US" altLang="ja-JP" dirty="0">
                <a:ea typeface="ＭＳ Ｐゴシック" pitchFamily="34" charset="-128"/>
              </a:rPr>
              <a:t>for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w</a:t>
            </a:r>
            <a:r>
              <a:rPr lang="en-US" altLang="ja-JP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,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x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, and put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x</a:t>
            </a:r>
            <a:r>
              <a:rPr lang="en-US" altLang="ja-JP" dirty="0">
                <a:ea typeface="ＭＳ Ｐゴシック" pitchFamily="34" charset="-128"/>
              </a:rPr>
              <a:t> into the queue.</a:t>
            </a:r>
            <a:endParaRPr kumimoji="1" lang="ja-JP" altLang="en-US" dirty="0"/>
          </a:p>
        </p:txBody>
      </p:sp>
      <p:grpSp>
        <p:nvGrpSpPr>
          <p:cNvPr id="5" name="グループ化 4"/>
          <p:cNvGrpSpPr/>
          <p:nvPr/>
        </p:nvGrpSpPr>
        <p:grpSpPr>
          <a:xfrm>
            <a:off x="1769187" y="4124130"/>
            <a:ext cx="3319626" cy="2451748"/>
            <a:chOff x="1688841" y="4124130"/>
            <a:chExt cx="3319626" cy="2451748"/>
          </a:xfrm>
        </p:grpSpPr>
        <p:sp>
          <p:nvSpPr>
            <p:cNvPr id="6" name="楕円 5"/>
            <p:cNvSpPr/>
            <p:nvPr/>
          </p:nvSpPr>
          <p:spPr>
            <a:xfrm>
              <a:off x="1688841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v</a:t>
              </a:r>
              <a:endParaRPr kumimoji="1" lang="ja-JP" altLang="en-US" dirty="0"/>
            </a:p>
          </p:txBody>
        </p:sp>
        <p:sp>
          <p:nvSpPr>
            <p:cNvPr id="7" name="楕円 6"/>
            <p:cNvSpPr/>
            <p:nvPr/>
          </p:nvSpPr>
          <p:spPr>
            <a:xfrm>
              <a:off x="3152711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sp>
          <p:nvSpPr>
            <p:cNvPr id="8" name="楕円 7"/>
            <p:cNvSpPr/>
            <p:nvPr/>
          </p:nvSpPr>
          <p:spPr>
            <a:xfrm>
              <a:off x="4616581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9" name="楕円 8"/>
            <p:cNvSpPr/>
            <p:nvPr/>
          </p:nvSpPr>
          <p:spPr>
            <a:xfrm>
              <a:off x="1688841" y="5154061"/>
              <a:ext cx="391886" cy="391886"/>
            </a:xfrm>
            <a:prstGeom prst="ellips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w</a:t>
              </a:r>
              <a:endParaRPr kumimoji="1" lang="ja-JP" altLang="en-US" dirty="0"/>
            </a:p>
          </p:txBody>
        </p:sp>
        <p:sp>
          <p:nvSpPr>
            <p:cNvPr id="10" name="楕円 9"/>
            <p:cNvSpPr/>
            <p:nvPr/>
          </p:nvSpPr>
          <p:spPr>
            <a:xfrm>
              <a:off x="3152711" y="5154061"/>
              <a:ext cx="391886" cy="391886"/>
            </a:xfrm>
            <a:prstGeom prst="ellips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x</a:t>
              </a:r>
              <a:endParaRPr kumimoji="1" lang="ja-JP" altLang="en-US" dirty="0"/>
            </a:p>
          </p:txBody>
        </p:sp>
        <p:sp>
          <p:nvSpPr>
            <p:cNvPr id="11" name="楕円 10"/>
            <p:cNvSpPr/>
            <p:nvPr/>
          </p:nvSpPr>
          <p:spPr>
            <a:xfrm>
              <a:off x="1688841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12" name="楕円 11"/>
            <p:cNvSpPr/>
            <p:nvPr/>
          </p:nvSpPr>
          <p:spPr>
            <a:xfrm>
              <a:off x="3152711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13" name="楕円 12"/>
            <p:cNvSpPr/>
            <p:nvPr/>
          </p:nvSpPr>
          <p:spPr>
            <a:xfrm>
              <a:off x="4616581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cxnSp>
          <p:nvCxnSpPr>
            <p:cNvPr id="14" name="直線コネクタ 13"/>
            <p:cNvCxnSpPr>
              <a:stCxn id="6" idx="5"/>
              <a:endCxn id="10" idx="1"/>
            </p:cNvCxnSpPr>
            <p:nvPr/>
          </p:nvCxnSpPr>
          <p:spPr>
            <a:xfrm>
              <a:off x="2023337" y="4458626"/>
              <a:ext cx="1186764" cy="752825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>
              <a:stCxn id="7" idx="6"/>
              <a:endCxn id="8" idx="2"/>
            </p:cNvCxnSpPr>
            <p:nvPr/>
          </p:nvCxnSpPr>
          <p:spPr>
            <a:xfrm>
              <a:off x="3544597" y="4320073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/>
            <p:cNvCxnSpPr>
              <a:stCxn id="10" idx="7"/>
              <a:endCxn id="8" idx="3"/>
            </p:cNvCxnSpPr>
            <p:nvPr/>
          </p:nvCxnSpPr>
          <p:spPr>
            <a:xfrm flipV="1">
              <a:off x="3487207" y="4458626"/>
              <a:ext cx="1186764" cy="75282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/>
            <p:cNvCxnSpPr>
              <a:stCxn id="10" idx="4"/>
              <a:endCxn id="12" idx="0"/>
            </p:cNvCxnSpPr>
            <p:nvPr/>
          </p:nvCxnSpPr>
          <p:spPr>
            <a:xfrm>
              <a:off x="3348654" y="5545947"/>
              <a:ext cx="0" cy="63804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/>
            <p:cNvCxnSpPr>
              <a:stCxn id="9" idx="5"/>
              <a:endCxn id="12" idx="1"/>
            </p:cNvCxnSpPr>
            <p:nvPr/>
          </p:nvCxnSpPr>
          <p:spPr>
            <a:xfrm>
              <a:off x="2023337" y="5488557"/>
              <a:ext cx="1186764" cy="75282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コネクタ 18"/>
            <p:cNvCxnSpPr>
              <a:stCxn id="6" idx="4"/>
              <a:endCxn id="9" idx="0"/>
            </p:cNvCxnSpPr>
            <p:nvPr/>
          </p:nvCxnSpPr>
          <p:spPr>
            <a:xfrm>
              <a:off x="1884784" y="4516016"/>
              <a:ext cx="0" cy="638045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/>
            <p:cNvCxnSpPr>
              <a:stCxn id="12" idx="2"/>
              <a:endCxn id="11" idx="6"/>
            </p:cNvCxnSpPr>
            <p:nvPr/>
          </p:nvCxnSpPr>
          <p:spPr>
            <a:xfrm flipH="1">
              <a:off x="2080727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>
              <a:stCxn id="13" idx="2"/>
              <a:endCxn id="12" idx="6"/>
            </p:cNvCxnSpPr>
            <p:nvPr/>
          </p:nvCxnSpPr>
          <p:spPr>
            <a:xfrm flipH="1">
              <a:off x="3544597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グループ化 21"/>
          <p:cNvGrpSpPr/>
          <p:nvPr/>
        </p:nvGrpSpPr>
        <p:grpSpPr>
          <a:xfrm>
            <a:off x="7066384" y="4124130"/>
            <a:ext cx="3319626" cy="2451748"/>
            <a:chOff x="7001069" y="4124130"/>
            <a:chExt cx="3319626" cy="2451748"/>
          </a:xfrm>
        </p:grpSpPr>
        <p:sp>
          <p:nvSpPr>
            <p:cNvPr id="23" name="楕円 22"/>
            <p:cNvSpPr/>
            <p:nvPr/>
          </p:nvSpPr>
          <p:spPr>
            <a:xfrm>
              <a:off x="700106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v</a:t>
              </a:r>
              <a:endParaRPr kumimoji="1" lang="ja-JP" altLang="en-US" dirty="0"/>
            </a:p>
          </p:txBody>
        </p:sp>
        <p:sp>
          <p:nvSpPr>
            <p:cNvPr id="24" name="楕円 23"/>
            <p:cNvSpPr/>
            <p:nvPr/>
          </p:nvSpPr>
          <p:spPr>
            <a:xfrm>
              <a:off x="8464939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sp>
          <p:nvSpPr>
            <p:cNvPr id="25" name="楕円 24"/>
            <p:cNvSpPr/>
            <p:nvPr/>
          </p:nvSpPr>
          <p:spPr>
            <a:xfrm>
              <a:off x="9928809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26" name="楕円 25"/>
            <p:cNvSpPr/>
            <p:nvPr/>
          </p:nvSpPr>
          <p:spPr>
            <a:xfrm>
              <a:off x="7001069" y="5154061"/>
              <a:ext cx="391886" cy="391886"/>
            </a:xfrm>
            <a:prstGeom prst="ellipse">
              <a:avLst/>
            </a:prstGeom>
            <a:ln w="25400">
              <a:solidFill>
                <a:srgbClr val="FF99FF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w</a:t>
              </a:r>
              <a:endParaRPr kumimoji="1" lang="ja-JP" altLang="en-US" dirty="0"/>
            </a:p>
          </p:txBody>
        </p:sp>
        <p:sp>
          <p:nvSpPr>
            <p:cNvPr id="27" name="楕円 26"/>
            <p:cNvSpPr/>
            <p:nvPr/>
          </p:nvSpPr>
          <p:spPr>
            <a:xfrm>
              <a:off x="846493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x</a:t>
              </a:r>
              <a:endParaRPr kumimoji="1" lang="ja-JP" altLang="en-US" dirty="0"/>
            </a:p>
          </p:txBody>
        </p:sp>
        <p:sp>
          <p:nvSpPr>
            <p:cNvPr id="28" name="楕円 27"/>
            <p:cNvSpPr/>
            <p:nvPr/>
          </p:nvSpPr>
          <p:spPr>
            <a:xfrm>
              <a:off x="700106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29" name="楕円 28"/>
            <p:cNvSpPr/>
            <p:nvPr/>
          </p:nvSpPr>
          <p:spPr>
            <a:xfrm>
              <a:off x="846493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30" name="楕円 29"/>
            <p:cNvSpPr/>
            <p:nvPr/>
          </p:nvSpPr>
          <p:spPr>
            <a:xfrm>
              <a:off x="992880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cxnSp>
          <p:nvCxnSpPr>
            <p:cNvPr id="31" name="直線コネクタ 30"/>
            <p:cNvCxnSpPr>
              <a:stCxn id="23" idx="5"/>
              <a:endCxn id="27" idx="1"/>
            </p:cNvCxnSpPr>
            <p:nvPr/>
          </p:nvCxnSpPr>
          <p:spPr>
            <a:xfrm>
              <a:off x="7335565" y="4458626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/>
            <p:cNvCxnSpPr>
              <a:stCxn id="24" idx="6"/>
              <a:endCxn id="25" idx="2"/>
            </p:cNvCxnSpPr>
            <p:nvPr/>
          </p:nvCxnSpPr>
          <p:spPr>
            <a:xfrm>
              <a:off x="8856825" y="4320073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>
              <a:stCxn id="27" idx="7"/>
              <a:endCxn id="25" idx="3"/>
            </p:cNvCxnSpPr>
            <p:nvPr/>
          </p:nvCxnSpPr>
          <p:spPr>
            <a:xfrm flipV="1">
              <a:off x="8799435" y="4458626"/>
              <a:ext cx="1186764" cy="75282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>
              <a:stCxn id="27" idx="4"/>
              <a:endCxn id="29" idx="0"/>
            </p:cNvCxnSpPr>
            <p:nvPr/>
          </p:nvCxnSpPr>
          <p:spPr>
            <a:xfrm>
              <a:off x="8660882" y="5545947"/>
              <a:ext cx="0" cy="63804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/>
            <p:cNvCxnSpPr>
              <a:stCxn id="26" idx="5"/>
              <a:endCxn id="29" idx="1"/>
            </p:cNvCxnSpPr>
            <p:nvPr/>
          </p:nvCxnSpPr>
          <p:spPr>
            <a:xfrm>
              <a:off x="7335565" y="5488557"/>
              <a:ext cx="1186764" cy="752825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/>
            <p:cNvCxnSpPr>
              <a:stCxn id="23" idx="4"/>
              <a:endCxn id="26" idx="0"/>
            </p:cNvCxnSpPr>
            <p:nvPr/>
          </p:nvCxnSpPr>
          <p:spPr>
            <a:xfrm>
              <a:off x="7197012" y="4516016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/>
            <p:cNvCxnSpPr>
              <a:stCxn id="29" idx="2"/>
              <a:endCxn id="28" idx="6"/>
            </p:cNvCxnSpPr>
            <p:nvPr/>
          </p:nvCxnSpPr>
          <p:spPr>
            <a:xfrm flipH="1">
              <a:off x="7392955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/>
            <p:cNvCxnSpPr>
              <a:stCxn id="30" idx="2"/>
              <a:endCxn id="29" idx="6"/>
            </p:cNvCxnSpPr>
            <p:nvPr/>
          </p:nvCxnSpPr>
          <p:spPr>
            <a:xfrm flipH="1">
              <a:off x="8856825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00221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Breadth-First Search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159952"/>
          </a:xfrm>
        </p:spPr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lang="en-US" altLang="ja-JP" sz="2800" dirty="0">
                <a:ea typeface="ＭＳ Ｐゴシック" pitchFamily="34" charset="-128"/>
              </a:rPr>
              <a:t>Repeat the above process until all the vertices in the graph are visited. </a:t>
            </a:r>
          </a:p>
        </p:txBody>
      </p:sp>
      <p:grpSp>
        <p:nvGrpSpPr>
          <p:cNvPr id="5" name="グループ化 4"/>
          <p:cNvGrpSpPr/>
          <p:nvPr/>
        </p:nvGrpSpPr>
        <p:grpSpPr>
          <a:xfrm>
            <a:off x="1769187" y="4124130"/>
            <a:ext cx="3319626" cy="2451748"/>
            <a:chOff x="1688841" y="4124130"/>
            <a:chExt cx="3319626" cy="2451748"/>
          </a:xfrm>
        </p:grpSpPr>
        <p:sp>
          <p:nvSpPr>
            <p:cNvPr id="6" name="楕円 5"/>
            <p:cNvSpPr/>
            <p:nvPr/>
          </p:nvSpPr>
          <p:spPr>
            <a:xfrm>
              <a:off x="1688841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v</a:t>
              </a:r>
              <a:endParaRPr kumimoji="1" lang="ja-JP" altLang="en-US" dirty="0"/>
            </a:p>
          </p:txBody>
        </p:sp>
        <p:sp>
          <p:nvSpPr>
            <p:cNvPr id="7" name="楕円 6"/>
            <p:cNvSpPr/>
            <p:nvPr/>
          </p:nvSpPr>
          <p:spPr>
            <a:xfrm>
              <a:off x="3152711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sp>
          <p:nvSpPr>
            <p:cNvPr id="8" name="楕円 7"/>
            <p:cNvSpPr/>
            <p:nvPr/>
          </p:nvSpPr>
          <p:spPr>
            <a:xfrm>
              <a:off x="4616581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9" name="楕円 8"/>
            <p:cNvSpPr/>
            <p:nvPr/>
          </p:nvSpPr>
          <p:spPr>
            <a:xfrm>
              <a:off x="1688841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w</a:t>
              </a:r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楕円 9"/>
            <p:cNvSpPr/>
            <p:nvPr/>
          </p:nvSpPr>
          <p:spPr>
            <a:xfrm>
              <a:off x="3152711" y="5154061"/>
              <a:ext cx="391886" cy="391886"/>
            </a:xfrm>
            <a:prstGeom prst="ellipse">
              <a:avLst/>
            </a:prstGeom>
            <a:ln w="25400">
              <a:solidFill>
                <a:srgbClr val="FF99FF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x</a:t>
              </a:r>
              <a:endParaRPr kumimoji="1"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楕円 10"/>
            <p:cNvSpPr/>
            <p:nvPr/>
          </p:nvSpPr>
          <p:spPr>
            <a:xfrm>
              <a:off x="1688841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12" name="楕円 11"/>
            <p:cNvSpPr/>
            <p:nvPr/>
          </p:nvSpPr>
          <p:spPr>
            <a:xfrm>
              <a:off x="3152711" y="6183992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13" name="楕円 12"/>
            <p:cNvSpPr/>
            <p:nvPr/>
          </p:nvSpPr>
          <p:spPr>
            <a:xfrm>
              <a:off x="4616581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cxnSp>
          <p:nvCxnSpPr>
            <p:cNvPr id="14" name="直線コネクタ 13"/>
            <p:cNvCxnSpPr>
              <a:stCxn id="6" idx="5"/>
              <a:endCxn id="10" idx="1"/>
            </p:cNvCxnSpPr>
            <p:nvPr/>
          </p:nvCxnSpPr>
          <p:spPr>
            <a:xfrm>
              <a:off x="2023337" y="4458626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>
              <a:stCxn id="7" idx="6"/>
              <a:endCxn id="8" idx="2"/>
            </p:cNvCxnSpPr>
            <p:nvPr/>
          </p:nvCxnSpPr>
          <p:spPr>
            <a:xfrm>
              <a:off x="3544597" y="4320073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/>
            <p:cNvCxnSpPr>
              <a:stCxn id="10" idx="7"/>
              <a:endCxn id="8" idx="3"/>
            </p:cNvCxnSpPr>
            <p:nvPr/>
          </p:nvCxnSpPr>
          <p:spPr>
            <a:xfrm flipV="1">
              <a:off x="3487207" y="4458626"/>
              <a:ext cx="1186764" cy="752825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/>
            <p:cNvCxnSpPr>
              <a:stCxn id="10" idx="4"/>
              <a:endCxn id="12" idx="0"/>
            </p:cNvCxnSpPr>
            <p:nvPr/>
          </p:nvCxnSpPr>
          <p:spPr>
            <a:xfrm>
              <a:off x="3348654" y="5545947"/>
              <a:ext cx="0" cy="638045"/>
            </a:xfrm>
            <a:prstGeom prst="line">
              <a:avLst/>
            </a:prstGeom>
            <a:ln w="25400">
              <a:solidFill>
                <a:schemeClr val="bg2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/>
            <p:cNvCxnSpPr>
              <a:stCxn id="9" idx="5"/>
              <a:endCxn id="12" idx="1"/>
            </p:cNvCxnSpPr>
            <p:nvPr/>
          </p:nvCxnSpPr>
          <p:spPr>
            <a:xfrm>
              <a:off x="2023337" y="5488557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コネクタ 18"/>
            <p:cNvCxnSpPr>
              <a:stCxn id="6" idx="4"/>
              <a:endCxn id="9" idx="0"/>
            </p:cNvCxnSpPr>
            <p:nvPr/>
          </p:nvCxnSpPr>
          <p:spPr>
            <a:xfrm>
              <a:off x="1884784" y="4516016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/>
            <p:cNvCxnSpPr>
              <a:stCxn id="12" idx="2"/>
              <a:endCxn id="11" idx="6"/>
            </p:cNvCxnSpPr>
            <p:nvPr/>
          </p:nvCxnSpPr>
          <p:spPr>
            <a:xfrm flipH="1">
              <a:off x="2080727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>
              <a:stCxn id="13" idx="2"/>
              <a:endCxn id="12" idx="6"/>
            </p:cNvCxnSpPr>
            <p:nvPr/>
          </p:nvCxnSpPr>
          <p:spPr>
            <a:xfrm flipH="1">
              <a:off x="3544597" y="6379935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グループ化 21"/>
          <p:cNvGrpSpPr/>
          <p:nvPr/>
        </p:nvGrpSpPr>
        <p:grpSpPr>
          <a:xfrm>
            <a:off x="7066384" y="4124130"/>
            <a:ext cx="3319626" cy="2451748"/>
            <a:chOff x="7001069" y="4124130"/>
            <a:chExt cx="3319626" cy="2451748"/>
          </a:xfrm>
        </p:grpSpPr>
        <p:sp>
          <p:nvSpPr>
            <p:cNvPr id="23" name="楕円 22"/>
            <p:cNvSpPr/>
            <p:nvPr/>
          </p:nvSpPr>
          <p:spPr>
            <a:xfrm>
              <a:off x="700106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v</a:t>
              </a:r>
              <a:endParaRPr kumimoji="1" lang="ja-JP" altLang="en-US" dirty="0"/>
            </a:p>
          </p:txBody>
        </p:sp>
        <p:sp>
          <p:nvSpPr>
            <p:cNvPr id="24" name="楕円 23"/>
            <p:cNvSpPr/>
            <p:nvPr/>
          </p:nvSpPr>
          <p:spPr>
            <a:xfrm>
              <a:off x="8464939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sp>
          <p:nvSpPr>
            <p:cNvPr id="25" name="楕円 24"/>
            <p:cNvSpPr/>
            <p:nvPr/>
          </p:nvSpPr>
          <p:spPr>
            <a:xfrm>
              <a:off x="992880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26" name="楕円 25"/>
            <p:cNvSpPr/>
            <p:nvPr/>
          </p:nvSpPr>
          <p:spPr>
            <a:xfrm>
              <a:off x="700106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w</a:t>
              </a:r>
              <a:endParaRPr kumimoji="1" lang="ja-JP" altLang="en-US" dirty="0"/>
            </a:p>
          </p:txBody>
        </p:sp>
        <p:sp>
          <p:nvSpPr>
            <p:cNvPr id="27" name="楕円 26"/>
            <p:cNvSpPr/>
            <p:nvPr/>
          </p:nvSpPr>
          <p:spPr>
            <a:xfrm>
              <a:off x="846493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x</a:t>
              </a:r>
              <a:endParaRPr kumimoji="1" lang="ja-JP" altLang="en-US" dirty="0"/>
            </a:p>
          </p:txBody>
        </p:sp>
        <p:sp>
          <p:nvSpPr>
            <p:cNvPr id="28" name="楕円 27"/>
            <p:cNvSpPr/>
            <p:nvPr/>
          </p:nvSpPr>
          <p:spPr>
            <a:xfrm>
              <a:off x="7001069" y="6183992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29" name="楕円 28"/>
            <p:cNvSpPr/>
            <p:nvPr/>
          </p:nvSpPr>
          <p:spPr>
            <a:xfrm>
              <a:off x="8464939" y="6183992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30" name="楕円 29"/>
            <p:cNvSpPr/>
            <p:nvPr/>
          </p:nvSpPr>
          <p:spPr>
            <a:xfrm>
              <a:off x="9928809" y="6183992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cxnSp>
          <p:nvCxnSpPr>
            <p:cNvPr id="31" name="直線コネクタ 30"/>
            <p:cNvCxnSpPr>
              <a:stCxn id="23" idx="5"/>
              <a:endCxn id="27" idx="1"/>
            </p:cNvCxnSpPr>
            <p:nvPr/>
          </p:nvCxnSpPr>
          <p:spPr>
            <a:xfrm>
              <a:off x="7335565" y="4458626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コネクタ 31"/>
            <p:cNvCxnSpPr>
              <a:stCxn id="24" idx="6"/>
              <a:endCxn id="25" idx="2"/>
            </p:cNvCxnSpPr>
            <p:nvPr/>
          </p:nvCxnSpPr>
          <p:spPr>
            <a:xfrm>
              <a:off x="8856825" y="4320073"/>
              <a:ext cx="1071984" cy="0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>
              <a:stCxn id="27" idx="7"/>
              <a:endCxn id="25" idx="3"/>
            </p:cNvCxnSpPr>
            <p:nvPr/>
          </p:nvCxnSpPr>
          <p:spPr>
            <a:xfrm flipV="1">
              <a:off x="8799435" y="4458626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>
              <a:stCxn id="27" idx="4"/>
              <a:endCxn id="29" idx="0"/>
            </p:cNvCxnSpPr>
            <p:nvPr/>
          </p:nvCxnSpPr>
          <p:spPr>
            <a:xfrm>
              <a:off x="8660882" y="5545947"/>
              <a:ext cx="0" cy="63804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/>
            <p:cNvCxnSpPr>
              <a:stCxn id="26" idx="5"/>
              <a:endCxn id="29" idx="1"/>
            </p:cNvCxnSpPr>
            <p:nvPr/>
          </p:nvCxnSpPr>
          <p:spPr>
            <a:xfrm>
              <a:off x="7335565" y="5488557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/>
            <p:cNvCxnSpPr>
              <a:stCxn id="23" idx="4"/>
              <a:endCxn id="26" idx="0"/>
            </p:cNvCxnSpPr>
            <p:nvPr/>
          </p:nvCxnSpPr>
          <p:spPr>
            <a:xfrm>
              <a:off x="7197012" y="4516016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/>
            <p:cNvCxnSpPr>
              <a:stCxn id="29" idx="2"/>
              <a:endCxn id="28" idx="6"/>
            </p:cNvCxnSpPr>
            <p:nvPr/>
          </p:nvCxnSpPr>
          <p:spPr>
            <a:xfrm flipH="1">
              <a:off x="7392955" y="6379935"/>
              <a:ext cx="1071984" cy="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/>
            <p:cNvCxnSpPr>
              <a:stCxn id="30" idx="2"/>
              <a:endCxn id="29" idx="6"/>
            </p:cNvCxnSpPr>
            <p:nvPr/>
          </p:nvCxnSpPr>
          <p:spPr>
            <a:xfrm flipH="1">
              <a:off x="8856825" y="6379935"/>
              <a:ext cx="1071984" cy="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テキスト ボックス 38"/>
          <p:cNvSpPr txBox="1"/>
          <p:nvPr/>
        </p:nvSpPr>
        <p:spPr>
          <a:xfrm>
            <a:off x="2989616" y="5638387"/>
            <a:ext cx="878767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visited</a:t>
            </a:r>
            <a:endParaRPr kumimoji="1" lang="ja-JP" altLang="en-US" dirty="0"/>
          </a:p>
        </p:txBody>
      </p:sp>
      <p:grpSp>
        <p:nvGrpSpPr>
          <p:cNvPr id="40" name="グループ化 39"/>
          <p:cNvGrpSpPr/>
          <p:nvPr/>
        </p:nvGrpSpPr>
        <p:grpSpPr>
          <a:xfrm>
            <a:off x="7066384" y="1266498"/>
            <a:ext cx="3319626" cy="2451748"/>
            <a:chOff x="7001069" y="4124130"/>
            <a:chExt cx="3319626" cy="2451748"/>
          </a:xfrm>
        </p:grpSpPr>
        <p:sp>
          <p:nvSpPr>
            <p:cNvPr id="41" name="楕円 40"/>
            <p:cNvSpPr/>
            <p:nvPr/>
          </p:nvSpPr>
          <p:spPr>
            <a:xfrm>
              <a:off x="700106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v</a:t>
              </a:r>
              <a:endParaRPr kumimoji="1" lang="ja-JP" altLang="en-US" dirty="0"/>
            </a:p>
          </p:txBody>
        </p:sp>
        <p:sp>
          <p:nvSpPr>
            <p:cNvPr id="42" name="楕円 41"/>
            <p:cNvSpPr/>
            <p:nvPr/>
          </p:nvSpPr>
          <p:spPr>
            <a:xfrm>
              <a:off x="8464939" y="4124130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sp>
          <p:nvSpPr>
            <p:cNvPr id="43" name="楕円 42"/>
            <p:cNvSpPr/>
            <p:nvPr/>
          </p:nvSpPr>
          <p:spPr>
            <a:xfrm>
              <a:off x="9928809" y="4124130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44" name="楕円 43"/>
            <p:cNvSpPr/>
            <p:nvPr/>
          </p:nvSpPr>
          <p:spPr>
            <a:xfrm>
              <a:off x="700106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w</a:t>
              </a:r>
              <a:endParaRPr kumimoji="1" lang="ja-JP" altLang="en-US" dirty="0"/>
            </a:p>
          </p:txBody>
        </p:sp>
        <p:sp>
          <p:nvSpPr>
            <p:cNvPr id="45" name="楕円 44"/>
            <p:cNvSpPr/>
            <p:nvPr/>
          </p:nvSpPr>
          <p:spPr>
            <a:xfrm>
              <a:off x="8464939" y="5154061"/>
              <a:ext cx="391886" cy="391886"/>
            </a:xfrm>
            <a:prstGeom prst="ellipse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x</a:t>
              </a:r>
              <a:endParaRPr kumimoji="1" lang="ja-JP" altLang="en-US" dirty="0"/>
            </a:p>
          </p:txBody>
        </p:sp>
        <p:sp>
          <p:nvSpPr>
            <p:cNvPr id="46" name="楕円 45"/>
            <p:cNvSpPr/>
            <p:nvPr/>
          </p:nvSpPr>
          <p:spPr>
            <a:xfrm>
              <a:off x="700106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47" name="楕円 46"/>
            <p:cNvSpPr/>
            <p:nvPr/>
          </p:nvSpPr>
          <p:spPr>
            <a:xfrm>
              <a:off x="8464939" y="6183992"/>
              <a:ext cx="391886" cy="391886"/>
            </a:xfrm>
            <a:prstGeom prst="ellipse">
              <a:avLst/>
            </a:prstGeom>
            <a:ln w="25400">
              <a:solidFill>
                <a:srgbClr val="FF99FF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48" name="楕円 47"/>
            <p:cNvSpPr/>
            <p:nvPr/>
          </p:nvSpPr>
          <p:spPr>
            <a:xfrm>
              <a:off x="9928809" y="6183992"/>
              <a:ext cx="391886" cy="391886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cxnSp>
          <p:nvCxnSpPr>
            <p:cNvPr id="49" name="直線コネクタ 48"/>
            <p:cNvCxnSpPr>
              <a:stCxn id="41" idx="5"/>
              <a:endCxn id="45" idx="1"/>
            </p:cNvCxnSpPr>
            <p:nvPr/>
          </p:nvCxnSpPr>
          <p:spPr>
            <a:xfrm>
              <a:off x="7335565" y="4458626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線コネクタ 49"/>
            <p:cNvCxnSpPr>
              <a:stCxn id="42" idx="6"/>
              <a:endCxn id="43" idx="2"/>
            </p:cNvCxnSpPr>
            <p:nvPr/>
          </p:nvCxnSpPr>
          <p:spPr>
            <a:xfrm>
              <a:off x="8856825" y="4320073"/>
              <a:ext cx="1071984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線コネクタ 50"/>
            <p:cNvCxnSpPr>
              <a:stCxn id="45" idx="7"/>
              <a:endCxn id="43" idx="3"/>
            </p:cNvCxnSpPr>
            <p:nvPr/>
          </p:nvCxnSpPr>
          <p:spPr>
            <a:xfrm flipV="1">
              <a:off x="8799435" y="4458626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/>
            <p:cNvCxnSpPr>
              <a:stCxn id="45" idx="4"/>
              <a:endCxn id="47" idx="0"/>
            </p:cNvCxnSpPr>
            <p:nvPr/>
          </p:nvCxnSpPr>
          <p:spPr>
            <a:xfrm>
              <a:off x="8660882" y="5545947"/>
              <a:ext cx="0" cy="63804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コネクタ 52"/>
            <p:cNvCxnSpPr>
              <a:stCxn id="44" idx="5"/>
              <a:endCxn id="47" idx="1"/>
            </p:cNvCxnSpPr>
            <p:nvPr/>
          </p:nvCxnSpPr>
          <p:spPr>
            <a:xfrm>
              <a:off x="7335565" y="5488557"/>
              <a:ext cx="1186764" cy="75282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コネクタ 53"/>
            <p:cNvCxnSpPr>
              <a:stCxn id="41" idx="4"/>
              <a:endCxn id="44" idx="0"/>
            </p:cNvCxnSpPr>
            <p:nvPr/>
          </p:nvCxnSpPr>
          <p:spPr>
            <a:xfrm>
              <a:off x="7197012" y="4516016"/>
              <a:ext cx="0" cy="638045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コネクタ 54"/>
            <p:cNvCxnSpPr>
              <a:stCxn id="47" idx="2"/>
              <a:endCxn id="46" idx="6"/>
            </p:cNvCxnSpPr>
            <p:nvPr/>
          </p:nvCxnSpPr>
          <p:spPr>
            <a:xfrm flipH="1">
              <a:off x="7392955" y="6379935"/>
              <a:ext cx="1071984" cy="0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コネクタ 55"/>
            <p:cNvCxnSpPr>
              <a:stCxn id="48" idx="2"/>
              <a:endCxn id="47" idx="6"/>
            </p:cNvCxnSpPr>
            <p:nvPr/>
          </p:nvCxnSpPr>
          <p:spPr>
            <a:xfrm flipH="1">
              <a:off x="8856825" y="6379935"/>
              <a:ext cx="1071984" cy="0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091283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好みのファイル名に変えて保存してください・・・ (21)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454" end="0.809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50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72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157E47-B976-40D4-916B-1667F05EC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Chapter 3. Quiz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F7BA1FF-3DB1-4834-B6AE-8590A2DE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en-US" altLang="ja-JP" dirty="0"/>
              <a:t>Please traverse below graph using BFS and list nodes by visit order from node (A) with </a:t>
            </a:r>
            <a:r>
              <a:rPr lang="en-US" altLang="ja-JP" dirty="0"/>
              <a:t>asc</a:t>
            </a:r>
            <a:r>
              <a:rPr kumimoji="1" lang="en-US" altLang="ja-JP" dirty="0"/>
              <a:t>ending order</a:t>
            </a:r>
          </a:p>
          <a:p>
            <a:pPr marL="0" indent="0">
              <a:buNone/>
            </a:pP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endParaRPr lang="en-US" altLang="ja-JP" dirty="0"/>
          </a:p>
          <a:p>
            <a:pPr marL="0" indent="0">
              <a:buNone/>
            </a:pPr>
            <a:br>
              <a:rPr lang="en-US" altLang="ja-JP" dirty="0"/>
            </a:br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116F420-31AD-4831-A0D9-E30697ED778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786" y="2758582"/>
            <a:ext cx="2174594" cy="36596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59570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AEACE2B1-4E96-4DE6-A769-D6AEAA1B6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Chap. 4</a:t>
            </a:r>
            <a:br>
              <a:rPr lang="en-US" altLang="ja-JP" dirty="0"/>
            </a:br>
            <a:r>
              <a:rPr lang="en-US" altLang="ja-JP" dirty="0"/>
              <a:t>Connectivity of Graphs</a:t>
            </a:r>
            <a:endParaRPr kumimoji="1" lang="ja-JP" alt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D4F47D7-73AA-468A-A969-9B865D33B9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§3 Graphs, Definitions and Representations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18441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Connectivity of Graphs</a:t>
            </a:r>
          </a:p>
        </p:txBody>
      </p:sp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Let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,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E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be a directed graph. </a:t>
            </a:r>
          </a:p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Two vertices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u</a:t>
            </a:r>
            <a:r>
              <a:rPr lang="en-US" altLang="ja-JP" dirty="0">
                <a:ea typeface="ＭＳ Ｐゴシック" pitchFamily="34" charset="-128"/>
              </a:rPr>
              <a:t> and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 of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ea typeface="ＭＳ Ｐゴシック" pitchFamily="34" charset="-128"/>
              </a:rPr>
              <a:t> is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strongly connected</a:t>
            </a:r>
            <a:r>
              <a:rPr lang="en-US" altLang="ja-JP" dirty="0">
                <a:ea typeface="ＭＳ Ｐゴシック" pitchFamily="34" charset="-128"/>
              </a:rPr>
              <a:t> if there is a path </a:t>
            </a:r>
            <a:r>
              <a:rPr lang="en-US" altLang="ja-JP" u="sng" dirty="0">
                <a:ea typeface="ＭＳ Ｐゴシック" pitchFamily="34" charset="-128"/>
              </a:rPr>
              <a:t>from </a:t>
            </a:r>
            <a:r>
              <a:rPr lang="en-US" altLang="ja-JP" i="1" u="sng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u</a:t>
            </a:r>
            <a:r>
              <a:rPr lang="en-US" altLang="ja-JP" u="sng" dirty="0">
                <a:ea typeface="ＭＳ Ｐゴシック" pitchFamily="34" charset="-128"/>
              </a:rPr>
              <a:t> to </a:t>
            </a:r>
            <a:r>
              <a:rPr lang="en-US" altLang="ja-JP" i="1" u="sng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u="sng" dirty="0">
                <a:ea typeface="ＭＳ Ｐゴシック" pitchFamily="34" charset="-128"/>
              </a:rPr>
              <a:t> and a path from </a:t>
            </a:r>
            <a:r>
              <a:rPr lang="en-US" altLang="ja-JP" i="1" u="sng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u="sng" dirty="0">
                <a:ea typeface="ＭＳ Ｐゴシック" pitchFamily="34" charset="-128"/>
              </a:rPr>
              <a:t> to </a:t>
            </a:r>
            <a:r>
              <a:rPr lang="en-US" altLang="ja-JP" i="1" u="sng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u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A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strongly connected component</a:t>
            </a:r>
            <a:r>
              <a:rPr lang="en-US" altLang="ja-JP" dirty="0">
                <a:ea typeface="ＭＳ Ｐゴシック" pitchFamily="34" charset="-128"/>
              </a:rPr>
              <a:t> of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ea typeface="ＭＳ Ｐゴシック" pitchFamily="34" charset="-128"/>
              </a:rPr>
              <a:t> is a maximal subgraph of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ea typeface="ＭＳ Ｐゴシック" pitchFamily="34" charset="-128"/>
              </a:rPr>
              <a:t> whose vertices are </a:t>
            </a:r>
            <a:r>
              <a:rPr lang="en-US" altLang="ja-JP" u="sng" dirty="0">
                <a:ea typeface="ＭＳ Ｐゴシック" pitchFamily="34" charset="-128"/>
              </a:rPr>
              <a:t>all strongly connected</a:t>
            </a:r>
            <a:r>
              <a:rPr lang="en-US" altLang="ja-JP" dirty="0">
                <a:ea typeface="ＭＳ Ｐゴシック" pitchFamily="34" charset="-128"/>
              </a:rPr>
              <a:t> with each other.</a:t>
            </a:r>
          </a:p>
          <a:p>
            <a:endParaRPr kumimoji="1" lang="ja-JP" altLang="en-US" dirty="0"/>
          </a:p>
        </p:txBody>
      </p:sp>
      <p:sp>
        <p:nvSpPr>
          <p:cNvPr id="28678" name="日付プレースホルダー 1"/>
          <p:cNvSpPr>
            <a:spLocks noGrp="1"/>
          </p:cNvSpPr>
          <p:nvPr>
            <p:ph type="dt" sz="half" idx="10"/>
          </p:nvPr>
        </p:nvSpPr>
        <p:spPr>
          <a:noFill/>
        </p:spPr>
        <p:txBody>
          <a:bodyPr/>
          <a:lstStyle>
            <a:lvl1pPr algn="l">
              <a:lnSpc>
                <a:spcPct val="90000"/>
              </a:lnSpc>
              <a:spcBef>
                <a:spcPct val="3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u"/>
              <a:defRPr sz="3200">
                <a:solidFill>
                  <a:schemeClr val="tx2"/>
                </a:solidFill>
                <a:latin typeface="Times New Roman" panose="02020603050405020304" pitchFamily="18" charset="0"/>
              </a:defRPr>
            </a:lvl1pPr>
            <a:lvl2pPr marL="742950" indent="-285750" algn="l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Ø"/>
              <a:defRPr sz="28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marL="1143000" indent="-228600" algn="l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fld id="{766F3F48-F266-433F-8554-5AB5E3DA7A4A}" type="datetime1">
              <a:rPr lang="ja-JP" altLang="en-US" sz="1400">
                <a:latin typeface="Arial" panose="020B0604020202020204" pitchFamily="34" charset="0"/>
                <a:ea typeface="ＭＳ Ｐゴシック" panose="020B0600070205080204" pitchFamily="50" charset="-128"/>
              </a:rPr>
              <a:pPr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t>2020/6/24</a:t>
            </a:fld>
            <a:endParaRPr lang="en-US" altLang="ja-JP" sz="1400">
              <a:latin typeface="Arial" panose="020B0604020202020204" pitchFamily="34" charset="0"/>
              <a:ea typeface="ＭＳ Ｐゴシック" panose="020B0600070205080204" pitchFamily="50" charset="-128"/>
            </a:endParaRPr>
          </a:p>
        </p:txBody>
      </p:sp>
      <p:sp>
        <p:nvSpPr>
          <p:cNvPr id="5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ja-JP"/>
              <a:t>Graphs, Definitions and Representations</a:t>
            </a:r>
            <a:endParaRPr lang="en-US" altLang="ja-JP" sz="2800"/>
          </a:p>
        </p:txBody>
      </p:sp>
      <p:sp>
        <p:nvSpPr>
          <p:cNvPr id="28674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algn="l">
              <a:lnSpc>
                <a:spcPct val="90000"/>
              </a:lnSpc>
              <a:spcBef>
                <a:spcPct val="3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u"/>
              <a:defRPr sz="3200">
                <a:solidFill>
                  <a:schemeClr val="tx2"/>
                </a:solidFill>
                <a:latin typeface="Times New Roman" panose="02020603050405020304" pitchFamily="18" charset="0"/>
              </a:defRPr>
            </a:lvl1pPr>
            <a:lvl2pPr marL="742950" indent="-285750" algn="l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Ø"/>
              <a:defRPr sz="2800">
                <a:solidFill>
                  <a:schemeClr val="tx2"/>
                </a:solidFill>
                <a:latin typeface="Times New Roman" panose="02020603050405020304" pitchFamily="18" charset="0"/>
              </a:defRPr>
            </a:lvl2pPr>
            <a:lvl3pPr marL="1143000" indent="-228600" algn="l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fld id="{1BC60B73-5104-46E1-982D-FE196F17734F}" type="slidenum">
              <a:rPr lang="en-US" altLang="ja-JP" sz="1400">
                <a:latin typeface="Arial" panose="020B0604020202020204" pitchFamily="34" charset="0"/>
              </a:rPr>
              <a:pPr algn="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ja-JP" sz="14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3956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Finding Strong Connected Components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11064"/>
          </a:xfrm>
        </p:spPr>
        <p:txBody>
          <a:bodyPr>
            <a:normAutofit fontScale="85000" lnSpcReduction="20000"/>
          </a:bodyPr>
          <a:lstStyle/>
          <a:p>
            <a:r>
              <a:rPr lang="en-US" altLang="ja-JP" dirty="0">
                <a:ea typeface="ＭＳ Ｐゴシック" pitchFamily="34" charset="-128"/>
              </a:rPr>
              <a:t>The problem of finding the strongly connected components of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</a:t>
            </a:r>
            <a:r>
              <a:rPr lang="en-US" altLang="ja-JP" dirty="0">
                <a:ea typeface="ＭＳ Ｐゴシック" pitchFamily="34" charset="-128"/>
              </a:rPr>
              <a:t>can be done by</a:t>
            </a:r>
            <a:r>
              <a:rPr lang="en-US" altLang="ja-JP" dirty="0">
                <a:solidFill>
                  <a:schemeClr val="hlink"/>
                </a:solidFill>
                <a:ea typeface="ＭＳ Ｐゴシック" pitchFamily="34" charset="-128"/>
              </a:rPr>
              <a:t> DFS</a:t>
            </a:r>
            <a:r>
              <a:rPr lang="en-US" altLang="ja-JP" dirty="0">
                <a:ea typeface="ＭＳ Ｐゴシック" pitchFamily="34" charset="-128"/>
              </a:rPr>
              <a:t> as follows: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ja-JP" dirty="0">
                <a:ea typeface="ＭＳ Ｐゴシック" pitchFamily="34" charset="-128"/>
              </a:rPr>
              <a:t>Perform a DFS on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ja-JP" dirty="0">
                <a:ea typeface="ＭＳ Ｐゴシック" pitchFamily="34" charset="-128"/>
              </a:rPr>
              <a:t>To reverse all edges of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ea typeface="ＭＳ Ｐゴシック" pitchFamily="34" charset="-128"/>
              </a:rPr>
              <a:t> creating an inverse graph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i="1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r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ja-JP" dirty="0">
                <a:ea typeface="ＭＳ Ｐゴシック" pitchFamily="34" charset="-128"/>
              </a:rPr>
              <a:t>A DFS on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i="1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r</a:t>
            </a:r>
            <a:r>
              <a:rPr lang="en-US" altLang="ja-JP" dirty="0">
                <a:ea typeface="ＭＳ Ｐゴシック" pitchFamily="34" charset="-128"/>
              </a:rPr>
              <a:t> is performed, beginning at the vertex with the lowest label given in the DFS on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ja-JP" dirty="0">
                <a:ea typeface="ＭＳ Ｐゴシック" pitchFamily="34" charset="-128"/>
              </a:rPr>
              <a:t>If this search does not visit all the vertices of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i="1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r</a:t>
            </a:r>
            <a:r>
              <a:rPr lang="en-US" altLang="ja-JP" dirty="0">
                <a:ea typeface="ＭＳ Ｐゴシック" pitchFamily="34" charset="-128"/>
              </a:rPr>
              <a:t>, the unvisited vertex with the lowest label is chosen and the search is resumed there, carrying on in this way until all vertices of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i="1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r</a:t>
            </a:r>
            <a:r>
              <a:rPr lang="en-US" altLang="ja-JP" baseline="-25000" dirty="0">
                <a:ea typeface="ＭＳ Ｐゴシック" pitchFamily="34" charset="-128"/>
              </a:rPr>
              <a:t> </a:t>
            </a:r>
            <a:r>
              <a:rPr lang="en-US" altLang="ja-JP" dirty="0">
                <a:ea typeface="ＭＳ Ｐゴシック" pitchFamily="34" charset="-128"/>
              </a:rPr>
              <a:t>have been visited. </a:t>
            </a:r>
          </a:p>
          <a:p>
            <a:endParaRPr lang="en-US" altLang="ja-JP" dirty="0">
              <a:ea typeface="ＭＳ Ｐゴシック" pitchFamily="34" charset="-128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2051182" y="4522613"/>
            <a:ext cx="4245190" cy="1742732"/>
            <a:chOff x="3277404" y="4172974"/>
            <a:chExt cx="5211131" cy="2139269"/>
          </a:xfrm>
        </p:grpSpPr>
        <p:sp>
          <p:nvSpPr>
            <p:cNvPr id="5" name="楕円 4"/>
            <p:cNvSpPr/>
            <p:nvPr/>
          </p:nvSpPr>
          <p:spPr>
            <a:xfrm>
              <a:off x="460762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/>
                <a:t>f</a:t>
              </a:r>
              <a:endParaRPr kumimoji="1" lang="ja-JP" altLang="en-US" sz="1600" dirty="0"/>
            </a:p>
          </p:txBody>
        </p:sp>
        <p:sp>
          <p:nvSpPr>
            <p:cNvPr id="6" name="楕円 5"/>
            <p:cNvSpPr/>
            <p:nvPr/>
          </p:nvSpPr>
          <p:spPr>
            <a:xfrm>
              <a:off x="4601201" y="4172975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/>
                <a:t>b</a:t>
              </a:r>
              <a:endParaRPr kumimoji="1" lang="ja-JP" altLang="en-US" sz="1600" dirty="0"/>
            </a:p>
          </p:txBody>
        </p:sp>
        <p:sp>
          <p:nvSpPr>
            <p:cNvPr id="7" name="楕円 6"/>
            <p:cNvSpPr/>
            <p:nvPr/>
          </p:nvSpPr>
          <p:spPr>
            <a:xfrm>
              <a:off x="6591300" y="4172974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/>
                <a:t>c</a:t>
              </a:r>
              <a:endParaRPr kumimoji="1" lang="ja-JP" altLang="en-US" sz="1600" dirty="0"/>
            </a:p>
          </p:txBody>
        </p:sp>
        <p:sp>
          <p:nvSpPr>
            <p:cNvPr id="8" name="楕円 7"/>
            <p:cNvSpPr/>
            <p:nvPr/>
          </p:nvSpPr>
          <p:spPr>
            <a:xfrm>
              <a:off x="658835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/>
                <a:t>e</a:t>
              </a:r>
              <a:endParaRPr kumimoji="1" lang="ja-JP" altLang="en-US" sz="1600" dirty="0"/>
            </a:p>
          </p:txBody>
        </p:sp>
        <p:sp>
          <p:nvSpPr>
            <p:cNvPr id="9" name="楕円 8"/>
            <p:cNvSpPr/>
            <p:nvPr/>
          </p:nvSpPr>
          <p:spPr>
            <a:xfrm>
              <a:off x="7992172" y="4994427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/>
                <a:t>d</a:t>
              </a:r>
              <a:endParaRPr kumimoji="1" lang="ja-JP" altLang="en-US" sz="1600" dirty="0"/>
            </a:p>
          </p:txBody>
        </p:sp>
        <p:sp>
          <p:nvSpPr>
            <p:cNvPr id="10" name="楕円 9"/>
            <p:cNvSpPr/>
            <p:nvPr/>
          </p:nvSpPr>
          <p:spPr>
            <a:xfrm>
              <a:off x="3277404" y="4994426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/>
                <a:t>a</a:t>
              </a:r>
              <a:endParaRPr kumimoji="1" lang="ja-JP" altLang="en-US" sz="1600" dirty="0"/>
            </a:p>
          </p:txBody>
        </p:sp>
        <p:cxnSp>
          <p:nvCxnSpPr>
            <p:cNvPr id="11" name="直線矢印コネクタ 10"/>
            <p:cNvCxnSpPr>
              <a:stCxn id="7" idx="2"/>
              <a:endCxn id="6" idx="6"/>
            </p:cNvCxnSpPr>
            <p:nvPr/>
          </p:nvCxnSpPr>
          <p:spPr>
            <a:xfrm flipH="1">
              <a:off x="5097564" y="4421156"/>
              <a:ext cx="1493736" cy="1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/>
            <p:cNvCxnSpPr/>
            <p:nvPr/>
          </p:nvCxnSpPr>
          <p:spPr>
            <a:xfrm flipH="1">
              <a:off x="6836534" y="4669336"/>
              <a:ext cx="2949" cy="114654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/>
            <p:cNvCxnSpPr>
              <a:stCxn id="9" idx="1"/>
              <a:endCxn id="7" idx="6"/>
            </p:cNvCxnSpPr>
            <p:nvPr/>
          </p:nvCxnSpPr>
          <p:spPr>
            <a:xfrm flipH="1" flipV="1">
              <a:off x="7087663" y="4421156"/>
              <a:ext cx="977200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矢印コネクタ 13"/>
            <p:cNvCxnSpPr>
              <a:stCxn id="9" idx="3"/>
              <a:endCxn id="8" idx="6"/>
            </p:cNvCxnSpPr>
            <p:nvPr/>
          </p:nvCxnSpPr>
          <p:spPr>
            <a:xfrm flipH="1">
              <a:off x="7084715" y="5418099"/>
              <a:ext cx="980148" cy="6459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/>
            <p:cNvCxnSpPr>
              <a:stCxn id="5" idx="6"/>
              <a:endCxn id="8" idx="2"/>
            </p:cNvCxnSpPr>
            <p:nvPr/>
          </p:nvCxnSpPr>
          <p:spPr>
            <a:xfrm>
              <a:off x="5103985" y="6064062"/>
              <a:ext cx="1484367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/>
            <p:cNvCxnSpPr>
              <a:stCxn id="6" idx="4"/>
              <a:endCxn id="5" idx="0"/>
            </p:cNvCxnSpPr>
            <p:nvPr/>
          </p:nvCxnSpPr>
          <p:spPr>
            <a:xfrm>
              <a:off x="4849383" y="4669338"/>
              <a:ext cx="6421" cy="1146542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/>
            <p:cNvCxnSpPr>
              <a:stCxn id="10" idx="7"/>
              <a:endCxn id="6" idx="2"/>
            </p:cNvCxnSpPr>
            <p:nvPr/>
          </p:nvCxnSpPr>
          <p:spPr>
            <a:xfrm flipV="1">
              <a:off x="3701076" y="4421157"/>
              <a:ext cx="900125" cy="64596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/>
            <p:cNvCxnSpPr>
              <a:stCxn id="10" idx="5"/>
              <a:endCxn id="5" idx="2"/>
            </p:cNvCxnSpPr>
            <p:nvPr/>
          </p:nvCxnSpPr>
          <p:spPr>
            <a:xfrm>
              <a:off x="3701076" y="5418098"/>
              <a:ext cx="906546" cy="64596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/>
            <p:cNvCxnSpPr/>
            <p:nvPr/>
          </p:nvCxnSpPr>
          <p:spPr>
            <a:xfrm flipV="1">
              <a:off x="3773767" y="4596645"/>
              <a:ext cx="2890224" cy="645962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89"/>
            <p:cNvCxnSpPr>
              <a:stCxn id="6" idx="1"/>
              <a:endCxn id="10" idx="0"/>
            </p:cNvCxnSpPr>
            <p:nvPr/>
          </p:nvCxnSpPr>
          <p:spPr>
            <a:xfrm rot="16200000" flipH="1" flipV="1">
              <a:off x="3725359" y="4045893"/>
              <a:ext cx="748760" cy="1148306"/>
            </a:xfrm>
            <a:prstGeom prst="curvedConnector3">
              <a:avLst>
                <a:gd name="adj1" fmla="val -21451"/>
              </a:avLst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グループ化 20"/>
          <p:cNvGrpSpPr/>
          <p:nvPr/>
        </p:nvGrpSpPr>
        <p:grpSpPr>
          <a:xfrm>
            <a:off x="6688080" y="4522612"/>
            <a:ext cx="4245190" cy="1742732"/>
            <a:chOff x="3277404" y="4172974"/>
            <a:chExt cx="5211131" cy="2139269"/>
          </a:xfrm>
        </p:grpSpPr>
        <p:sp>
          <p:nvSpPr>
            <p:cNvPr id="22" name="楕円 21"/>
            <p:cNvSpPr/>
            <p:nvPr/>
          </p:nvSpPr>
          <p:spPr>
            <a:xfrm>
              <a:off x="4607622" y="5815880"/>
              <a:ext cx="496363" cy="496363"/>
            </a:xfrm>
            <a:prstGeom prst="ellipse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/>
                <a:t>f</a:t>
              </a:r>
              <a:endParaRPr kumimoji="1" lang="ja-JP" altLang="en-US" sz="1600" dirty="0"/>
            </a:p>
          </p:txBody>
        </p:sp>
        <p:sp>
          <p:nvSpPr>
            <p:cNvPr id="23" name="楕円 22"/>
            <p:cNvSpPr/>
            <p:nvPr/>
          </p:nvSpPr>
          <p:spPr>
            <a:xfrm>
              <a:off x="4601201" y="4172975"/>
              <a:ext cx="496363" cy="496363"/>
            </a:xfrm>
            <a:prstGeom prst="ellipse">
              <a:avLst/>
            </a:prstGeom>
            <a:solidFill>
              <a:srgbClr val="FF99FF"/>
            </a:solidFill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/>
                <a:t>b</a:t>
              </a:r>
              <a:endParaRPr kumimoji="1" lang="ja-JP" altLang="en-US" sz="1600" dirty="0"/>
            </a:p>
          </p:txBody>
        </p:sp>
        <p:sp>
          <p:nvSpPr>
            <p:cNvPr id="24" name="楕円 23"/>
            <p:cNvSpPr/>
            <p:nvPr/>
          </p:nvSpPr>
          <p:spPr>
            <a:xfrm>
              <a:off x="6591300" y="4172974"/>
              <a:ext cx="496363" cy="496363"/>
            </a:xfrm>
            <a:prstGeom prst="ellipse">
              <a:avLst/>
            </a:prstGeom>
            <a:solidFill>
              <a:srgbClr val="FF99FF"/>
            </a:solidFill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/>
                <a:t>c</a:t>
              </a:r>
              <a:endParaRPr kumimoji="1" lang="ja-JP" altLang="en-US" sz="1600" dirty="0"/>
            </a:p>
          </p:txBody>
        </p:sp>
        <p:sp>
          <p:nvSpPr>
            <p:cNvPr id="25" name="楕円 24"/>
            <p:cNvSpPr/>
            <p:nvPr/>
          </p:nvSpPr>
          <p:spPr>
            <a:xfrm>
              <a:off x="6588352" y="5815880"/>
              <a:ext cx="496363" cy="496363"/>
            </a:xfrm>
            <a:prstGeom prst="ellipse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600" dirty="0"/>
                <a:t>e</a:t>
              </a:r>
              <a:endParaRPr kumimoji="1" lang="ja-JP" altLang="en-US" sz="1600" dirty="0"/>
            </a:p>
          </p:txBody>
        </p:sp>
        <p:sp>
          <p:nvSpPr>
            <p:cNvPr id="26" name="楕円 25"/>
            <p:cNvSpPr/>
            <p:nvPr/>
          </p:nvSpPr>
          <p:spPr>
            <a:xfrm>
              <a:off x="7992172" y="4994427"/>
              <a:ext cx="496363" cy="496363"/>
            </a:xfrm>
            <a:prstGeom prst="ellipse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/>
                <a:t>d</a:t>
              </a:r>
              <a:endParaRPr kumimoji="1" lang="ja-JP" altLang="en-US" sz="1600" dirty="0"/>
            </a:p>
          </p:txBody>
        </p:sp>
        <p:sp>
          <p:nvSpPr>
            <p:cNvPr id="27" name="楕円 26"/>
            <p:cNvSpPr/>
            <p:nvPr/>
          </p:nvSpPr>
          <p:spPr>
            <a:xfrm>
              <a:off x="3277404" y="4994426"/>
              <a:ext cx="496363" cy="496363"/>
            </a:xfrm>
            <a:prstGeom prst="ellipse">
              <a:avLst/>
            </a:prstGeom>
            <a:solidFill>
              <a:srgbClr val="FF99FF"/>
            </a:solidFill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/>
                <a:t>a</a:t>
              </a:r>
              <a:endParaRPr kumimoji="1" lang="ja-JP" altLang="en-US" sz="1600" dirty="0"/>
            </a:p>
          </p:txBody>
        </p:sp>
        <p:cxnSp>
          <p:nvCxnSpPr>
            <p:cNvPr id="28" name="直線矢印コネクタ 27"/>
            <p:cNvCxnSpPr>
              <a:stCxn id="24" idx="2"/>
              <a:endCxn id="23" idx="6"/>
            </p:cNvCxnSpPr>
            <p:nvPr/>
          </p:nvCxnSpPr>
          <p:spPr>
            <a:xfrm flipH="1">
              <a:off x="5097564" y="4421156"/>
              <a:ext cx="1493736" cy="1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arrow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矢印コネクタ 28"/>
            <p:cNvCxnSpPr>
              <a:stCxn id="24" idx="4"/>
              <a:endCxn id="25" idx="0"/>
            </p:cNvCxnSpPr>
            <p:nvPr/>
          </p:nvCxnSpPr>
          <p:spPr>
            <a:xfrm flipH="1">
              <a:off x="6836534" y="4669337"/>
              <a:ext cx="2948" cy="1146543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arrow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矢印コネクタ 29"/>
            <p:cNvCxnSpPr>
              <a:stCxn id="26" idx="1"/>
              <a:endCxn id="24" idx="6"/>
            </p:cNvCxnSpPr>
            <p:nvPr/>
          </p:nvCxnSpPr>
          <p:spPr>
            <a:xfrm flipH="1" flipV="1">
              <a:off x="7087663" y="4421156"/>
              <a:ext cx="977200" cy="645962"/>
            </a:xfrm>
            <a:prstGeom prst="straightConnector1">
              <a:avLst/>
            </a:prstGeom>
            <a:ln w="25400">
              <a:solidFill>
                <a:srgbClr val="FF0000"/>
              </a:solidFill>
              <a:headEnd type="arrow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矢印コネクタ 30"/>
            <p:cNvCxnSpPr>
              <a:stCxn id="26" idx="3"/>
              <a:endCxn id="25" idx="6"/>
            </p:cNvCxnSpPr>
            <p:nvPr/>
          </p:nvCxnSpPr>
          <p:spPr>
            <a:xfrm flipH="1">
              <a:off x="7084715" y="5418099"/>
              <a:ext cx="980148" cy="645963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arrow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矢印コネクタ 31"/>
            <p:cNvCxnSpPr>
              <a:stCxn id="22" idx="6"/>
              <a:endCxn id="25" idx="2"/>
            </p:cNvCxnSpPr>
            <p:nvPr/>
          </p:nvCxnSpPr>
          <p:spPr>
            <a:xfrm>
              <a:off x="5103985" y="6064062"/>
              <a:ext cx="1484367" cy="0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arrow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矢印コネクタ 32"/>
            <p:cNvCxnSpPr>
              <a:stCxn id="23" idx="4"/>
              <a:endCxn id="22" idx="0"/>
            </p:cNvCxnSpPr>
            <p:nvPr/>
          </p:nvCxnSpPr>
          <p:spPr>
            <a:xfrm>
              <a:off x="4849383" y="4669338"/>
              <a:ext cx="6421" cy="1146542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arrow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/>
            <p:cNvCxnSpPr>
              <a:stCxn id="27" idx="7"/>
              <a:endCxn id="23" idx="2"/>
            </p:cNvCxnSpPr>
            <p:nvPr/>
          </p:nvCxnSpPr>
          <p:spPr>
            <a:xfrm flipV="1">
              <a:off x="3701076" y="4421157"/>
              <a:ext cx="900125" cy="645960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arrow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/>
            <p:cNvCxnSpPr>
              <a:stCxn id="27" idx="5"/>
              <a:endCxn id="22" idx="2"/>
            </p:cNvCxnSpPr>
            <p:nvPr/>
          </p:nvCxnSpPr>
          <p:spPr>
            <a:xfrm>
              <a:off x="3701076" y="5418098"/>
              <a:ext cx="906546" cy="645964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arrow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矢印コネクタ 35"/>
            <p:cNvCxnSpPr>
              <a:stCxn id="27" idx="6"/>
              <a:endCxn id="24" idx="3"/>
            </p:cNvCxnSpPr>
            <p:nvPr/>
          </p:nvCxnSpPr>
          <p:spPr>
            <a:xfrm flipV="1">
              <a:off x="3773767" y="4596646"/>
              <a:ext cx="2890224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headEnd type="arrow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矢印コネクタ 89"/>
            <p:cNvCxnSpPr>
              <a:stCxn id="23" idx="1"/>
              <a:endCxn id="27" idx="0"/>
            </p:cNvCxnSpPr>
            <p:nvPr/>
          </p:nvCxnSpPr>
          <p:spPr>
            <a:xfrm rot="16200000" flipH="1" flipV="1">
              <a:off x="3725359" y="4045893"/>
              <a:ext cx="748760" cy="1148306"/>
            </a:xfrm>
            <a:prstGeom prst="curvedConnector3">
              <a:avLst>
                <a:gd name="adj1" fmla="val -21451"/>
              </a:avLst>
            </a:prstGeom>
            <a:ln w="25400">
              <a:solidFill>
                <a:srgbClr val="FF0000"/>
              </a:solidFill>
              <a:headEnd type="arrow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正方形/長方形 37"/>
          <p:cNvSpPr/>
          <p:nvPr/>
        </p:nvSpPr>
        <p:spPr>
          <a:xfrm>
            <a:off x="1853527" y="4153280"/>
            <a:ext cx="4074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endParaRPr lang="ja-JP" altLang="en-US" sz="2400" dirty="0"/>
          </a:p>
        </p:txBody>
      </p:sp>
      <p:sp>
        <p:nvSpPr>
          <p:cNvPr id="39" name="正方形/長方形 38"/>
          <p:cNvSpPr/>
          <p:nvPr/>
        </p:nvSpPr>
        <p:spPr>
          <a:xfrm>
            <a:off x="6247634" y="4153280"/>
            <a:ext cx="4876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sz="2400" i="1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r</a:t>
            </a:r>
            <a:endParaRPr lang="ja-JP" alt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39836907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kumimoji="1" lang="en-US" altLang="ja-JP" dirty="0"/>
              <a:t>-Connected Graph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02155"/>
          </a:xfrm>
        </p:spPr>
        <p:txBody>
          <a:bodyPr>
            <a:normAutofit fontScale="92500" lnSpcReduction="20000"/>
          </a:bodyPr>
          <a:lstStyle/>
          <a:p>
            <a:r>
              <a:rPr lang="en-US" altLang="ja-JP" dirty="0"/>
              <a:t>An undirected graph 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ja-JP" dirty="0"/>
              <a:t> is called connected if there is a path between any pair of vertices in 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ja-JP" dirty="0"/>
              <a:t>.</a:t>
            </a:r>
          </a:p>
          <a:p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altLang="ja-JP" dirty="0"/>
              <a:t> is called 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ja-JP" dirty="0"/>
              <a:t>-connected if the removal of any 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altLang="ja-JP" dirty="0"/>
              <a:t> vertices leaves the remaining subgraph connected.</a:t>
            </a:r>
          </a:p>
          <a:p>
            <a:pPr lvl="1"/>
            <a:r>
              <a:rPr lang="en-US" altLang="ja-JP" dirty="0"/>
              <a:t>1-connected is connected;</a:t>
            </a:r>
          </a:p>
          <a:p>
            <a:pPr lvl="1"/>
            <a:r>
              <a:rPr lang="en-US" altLang="ja-JP" dirty="0"/>
              <a:t>2-connected (</a:t>
            </a:r>
            <a:r>
              <a:rPr lang="en-US" altLang="ja-JP" dirty="0" err="1"/>
              <a:t>biconnected</a:t>
            </a:r>
            <a:r>
              <a:rPr lang="en-US" altLang="ja-JP" dirty="0"/>
              <a:t>) means that one vertex failure can be tolerated.</a:t>
            </a:r>
          </a:p>
          <a:p>
            <a:r>
              <a:rPr lang="en-US" altLang="ja-JP" dirty="0">
                <a:ea typeface="ＭＳ Ｐゴシック" pitchFamily="34" charset="-128"/>
              </a:rPr>
              <a:t>If a graph is connected but not </a:t>
            </a:r>
            <a:r>
              <a:rPr lang="en-US" altLang="ja-JP" dirty="0" err="1">
                <a:ea typeface="ＭＳ Ｐゴシック" pitchFamily="34" charset="-128"/>
              </a:rPr>
              <a:t>biconnected</a:t>
            </a:r>
            <a:r>
              <a:rPr lang="en-US" altLang="ja-JP" dirty="0">
                <a:ea typeface="ＭＳ Ｐゴシック" pitchFamily="34" charset="-128"/>
              </a:rPr>
              <a:t>, it has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articulation points</a:t>
            </a:r>
            <a:r>
              <a:rPr lang="en-US" altLang="ja-JP" dirty="0">
                <a:ea typeface="ＭＳ Ｐゴシック" pitchFamily="34" charset="-128"/>
              </a:rPr>
              <a:t>: vertices whose removal would disconnect the graph.</a:t>
            </a:r>
          </a:p>
          <a:p>
            <a:pPr lvl="1"/>
            <a:r>
              <a:rPr lang="en-US" altLang="ja-JP" dirty="0">
                <a:ea typeface="ＭＳ Ｐゴシック" pitchFamily="34" charset="-128"/>
              </a:rPr>
              <a:t>e.g.,) The articulation points of the graph are </a:t>
            </a:r>
            <a:r>
              <a:rPr lang="en-US" altLang="ja-JP" dirty="0">
                <a:latin typeface="+mn-ea"/>
                <a:cs typeface="Times New Roman" panose="02020603050405020304" pitchFamily="18" charset="0"/>
              </a:rPr>
              <a:t>c</a:t>
            </a:r>
            <a:r>
              <a:rPr lang="en-US" altLang="ja-JP" dirty="0">
                <a:latin typeface="+mn-ea"/>
              </a:rPr>
              <a:t>, </a:t>
            </a:r>
            <a:r>
              <a:rPr lang="en-US" altLang="ja-JP" dirty="0">
                <a:latin typeface="+mn-ea"/>
                <a:cs typeface="Times New Roman" panose="02020603050405020304" pitchFamily="18" charset="0"/>
              </a:rPr>
              <a:t>e</a:t>
            </a:r>
            <a:r>
              <a:rPr lang="en-US" altLang="ja-JP" dirty="0">
                <a:latin typeface="+mn-ea"/>
              </a:rPr>
              <a:t>, and </a:t>
            </a:r>
            <a:r>
              <a:rPr lang="en-US" altLang="ja-JP" dirty="0">
                <a:latin typeface="+mn-ea"/>
                <a:cs typeface="Times New Roman" panose="02020603050405020304" pitchFamily="18" charset="0"/>
              </a:rPr>
              <a:t>f</a:t>
            </a:r>
            <a:r>
              <a:rPr lang="en-US" altLang="ja-JP" dirty="0">
                <a:latin typeface="+mn-ea"/>
              </a:rPr>
              <a:t>.</a:t>
            </a:r>
            <a:r>
              <a:rPr lang="en-US" altLang="ja-JP" dirty="0">
                <a:ea typeface="ＭＳ Ｐゴシック" pitchFamily="34" charset="-128"/>
              </a:rPr>
              <a:t> Articulation points can be found by </a:t>
            </a:r>
            <a:r>
              <a:rPr lang="en-US" altLang="ja-JP" dirty="0">
                <a:solidFill>
                  <a:schemeClr val="hlink"/>
                </a:solidFill>
                <a:ea typeface="ＭＳ Ｐゴシック" pitchFamily="34" charset="-128"/>
              </a:rPr>
              <a:t>DFS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</p:txBody>
      </p:sp>
      <p:grpSp>
        <p:nvGrpSpPr>
          <p:cNvPr id="42" name="グループ化 41"/>
          <p:cNvGrpSpPr/>
          <p:nvPr/>
        </p:nvGrpSpPr>
        <p:grpSpPr>
          <a:xfrm>
            <a:off x="3201954" y="5077023"/>
            <a:ext cx="5788091" cy="1175656"/>
            <a:chOff x="3247053" y="5049031"/>
            <a:chExt cx="5788091" cy="1175656"/>
          </a:xfrm>
        </p:grpSpPr>
        <p:sp>
          <p:nvSpPr>
            <p:cNvPr id="4" name="楕円 3"/>
            <p:cNvSpPr/>
            <p:nvPr/>
          </p:nvSpPr>
          <p:spPr>
            <a:xfrm>
              <a:off x="3247053" y="5898116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/>
                <a:t>a</a:t>
              </a:r>
              <a:endParaRPr kumimoji="1" lang="ja-JP" altLang="en-US" dirty="0"/>
            </a:p>
          </p:txBody>
        </p:sp>
        <p:sp>
          <p:nvSpPr>
            <p:cNvPr id="5" name="楕円 4"/>
            <p:cNvSpPr/>
            <p:nvPr/>
          </p:nvSpPr>
          <p:spPr>
            <a:xfrm>
              <a:off x="4612433" y="5898115"/>
              <a:ext cx="326571" cy="326571"/>
            </a:xfrm>
            <a:prstGeom prst="ellipse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6" name="楕円 5"/>
            <p:cNvSpPr/>
            <p:nvPr/>
          </p:nvSpPr>
          <p:spPr>
            <a:xfrm>
              <a:off x="5977813" y="5898114"/>
              <a:ext cx="326571" cy="326571"/>
            </a:xfrm>
            <a:prstGeom prst="ellipse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sp>
          <p:nvSpPr>
            <p:cNvPr id="7" name="楕円 6"/>
            <p:cNvSpPr/>
            <p:nvPr/>
          </p:nvSpPr>
          <p:spPr>
            <a:xfrm>
              <a:off x="7343193" y="5898113"/>
              <a:ext cx="326571" cy="326571"/>
            </a:xfrm>
            <a:prstGeom prst="ellipse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8" name="楕円 7"/>
            <p:cNvSpPr/>
            <p:nvPr/>
          </p:nvSpPr>
          <p:spPr>
            <a:xfrm>
              <a:off x="8708573" y="5898113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h</a:t>
              </a:r>
              <a:endParaRPr kumimoji="1" lang="ja-JP" altLang="en-US" dirty="0"/>
            </a:p>
          </p:txBody>
        </p:sp>
        <p:sp>
          <p:nvSpPr>
            <p:cNvPr id="9" name="楕円 8"/>
            <p:cNvSpPr/>
            <p:nvPr/>
          </p:nvSpPr>
          <p:spPr>
            <a:xfrm>
              <a:off x="3929743" y="5049034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/>
                <a:t>b</a:t>
              </a:r>
              <a:endParaRPr kumimoji="1" lang="ja-JP" altLang="en-US" dirty="0"/>
            </a:p>
          </p:txBody>
        </p:sp>
        <p:sp>
          <p:nvSpPr>
            <p:cNvPr id="10" name="楕円 9"/>
            <p:cNvSpPr/>
            <p:nvPr/>
          </p:nvSpPr>
          <p:spPr>
            <a:xfrm>
              <a:off x="5295123" y="5049033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12" name="楕円 11"/>
            <p:cNvSpPr/>
            <p:nvPr/>
          </p:nvSpPr>
          <p:spPr>
            <a:xfrm>
              <a:off x="8025883" y="5049031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cxnSp>
          <p:nvCxnSpPr>
            <p:cNvPr id="14" name="直線コネクタ 13"/>
            <p:cNvCxnSpPr>
              <a:stCxn id="4" idx="6"/>
              <a:endCxn id="5" idx="2"/>
            </p:cNvCxnSpPr>
            <p:nvPr/>
          </p:nvCxnSpPr>
          <p:spPr>
            <a:xfrm flipV="1">
              <a:off x="3573624" y="6061401"/>
              <a:ext cx="1038809" cy="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>
              <a:stCxn id="5" idx="6"/>
              <a:endCxn id="6" idx="2"/>
            </p:cNvCxnSpPr>
            <p:nvPr/>
          </p:nvCxnSpPr>
          <p:spPr>
            <a:xfrm flipV="1">
              <a:off x="4939004" y="6061400"/>
              <a:ext cx="1038809" cy="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/>
            <p:cNvCxnSpPr>
              <a:stCxn id="6" idx="6"/>
              <a:endCxn id="7" idx="2"/>
            </p:cNvCxnSpPr>
            <p:nvPr/>
          </p:nvCxnSpPr>
          <p:spPr>
            <a:xfrm flipV="1">
              <a:off x="6304384" y="6061399"/>
              <a:ext cx="1038809" cy="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>
              <a:stCxn id="7" idx="6"/>
              <a:endCxn id="8" idx="2"/>
            </p:cNvCxnSpPr>
            <p:nvPr/>
          </p:nvCxnSpPr>
          <p:spPr>
            <a:xfrm>
              <a:off x="7669764" y="6061399"/>
              <a:ext cx="103880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/>
            <p:cNvCxnSpPr>
              <a:stCxn id="4" idx="7"/>
              <a:endCxn id="9" idx="3"/>
            </p:cNvCxnSpPr>
            <p:nvPr/>
          </p:nvCxnSpPr>
          <p:spPr>
            <a:xfrm flipV="1">
              <a:off x="3525799" y="5327780"/>
              <a:ext cx="451769" cy="61816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コネクタ 26"/>
            <p:cNvCxnSpPr>
              <a:stCxn id="5" idx="1"/>
              <a:endCxn id="9" idx="5"/>
            </p:cNvCxnSpPr>
            <p:nvPr/>
          </p:nvCxnSpPr>
          <p:spPr>
            <a:xfrm flipH="1" flipV="1">
              <a:off x="4208489" y="5327780"/>
              <a:ext cx="451769" cy="61816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コネクタ 29"/>
            <p:cNvCxnSpPr>
              <a:stCxn id="5" idx="7"/>
              <a:endCxn id="10" idx="3"/>
            </p:cNvCxnSpPr>
            <p:nvPr/>
          </p:nvCxnSpPr>
          <p:spPr>
            <a:xfrm flipV="1">
              <a:off x="4891179" y="5327779"/>
              <a:ext cx="451769" cy="61816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>
              <a:stCxn id="6" idx="1"/>
              <a:endCxn id="10" idx="5"/>
            </p:cNvCxnSpPr>
            <p:nvPr/>
          </p:nvCxnSpPr>
          <p:spPr>
            <a:xfrm flipH="1" flipV="1">
              <a:off x="5573869" y="5327779"/>
              <a:ext cx="451769" cy="61816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/>
            <p:cNvCxnSpPr>
              <a:stCxn id="7" idx="7"/>
              <a:endCxn id="12" idx="3"/>
            </p:cNvCxnSpPr>
            <p:nvPr/>
          </p:nvCxnSpPr>
          <p:spPr>
            <a:xfrm flipV="1">
              <a:off x="7621939" y="5327777"/>
              <a:ext cx="451769" cy="61816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>
              <a:stCxn id="8" idx="1"/>
              <a:endCxn id="12" idx="5"/>
            </p:cNvCxnSpPr>
            <p:nvPr/>
          </p:nvCxnSpPr>
          <p:spPr>
            <a:xfrm flipH="1" flipV="1">
              <a:off x="8304629" y="5327777"/>
              <a:ext cx="451769" cy="61816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497271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Articulation Points and Bridges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02155"/>
          </a:xfrm>
        </p:spPr>
        <p:txBody>
          <a:bodyPr>
            <a:normAutofit/>
          </a:bodyPr>
          <a:lstStyle/>
          <a:p>
            <a:r>
              <a:rPr lang="en-US" altLang="ja-JP" dirty="0">
                <a:ea typeface="ＭＳ Ｐゴシック" pitchFamily="34" charset="-128"/>
              </a:rPr>
              <a:t>If a graph is connected but not biconnected, it has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articulation points</a:t>
            </a:r>
            <a:r>
              <a:rPr lang="en-US" altLang="ja-JP" dirty="0">
                <a:ea typeface="ＭＳ Ｐゴシック" pitchFamily="34" charset="-128"/>
              </a:rPr>
              <a:t>: vertices whose removal would disconnect the graph.</a:t>
            </a:r>
          </a:p>
          <a:p>
            <a:pPr lvl="1"/>
            <a:r>
              <a:rPr lang="en-US" altLang="ja-JP" dirty="0">
                <a:ea typeface="ＭＳ Ｐゴシック" pitchFamily="34" charset="-128"/>
              </a:rPr>
              <a:t>e.g.,) The articulation points of the graph are </a:t>
            </a:r>
            <a:r>
              <a:rPr lang="en-US" altLang="ja-JP" dirty="0">
                <a:latin typeface="+mn-ea"/>
                <a:cs typeface="Times New Roman" panose="02020603050405020304" pitchFamily="18" charset="0"/>
              </a:rPr>
              <a:t>c</a:t>
            </a:r>
            <a:r>
              <a:rPr lang="en-US" altLang="ja-JP" dirty="0">
                <a:latin typeface="+mn-ea"/>
              </a:rPr>
              <a:t>, </a:t>
            </a:r>
            <a:r>
              <a:rPr lang="en-US" altLang="ja-JP" dirty="0">
                <a:latin typeface="+mn-ea"/>
                <a:cs typeface="Times New Roman" panose="02020603050405020304" pitchFamily="18" charset="0"/>
              </a:rPr>
              <a:t>e</a:t>
            </a:r>
            <a:r>
              <a:rPr lang="en-US" altLang="ja-JP" dirty="0">
                <a:latin typeface="+mn-ea"/>
              </a:rPr>
              <a:t>, and </a:t>
            </a:r>
            <a:r>
              <a:rPr lang="en-US" altLang="ja-JP" dirty="0">
                <a:latin typeface="+mn-ea"/>
                <a:cs typeface="Times New Roman" panose="02020603050405020304" pitchFamily="18" charset="0"/>
              </a:rPr>
              <a:t>f</a:t>
            </a:r>
            <a:r>
              <a:rPr lang="en-US" altLang="ja-JP" dirty="0">
                <a:latin typeface="+mn-ea"/>
              </a:rPr>
              <a:t>.</a:t>
            </a:r>
            <a:r>
              <a:rPr lang="en-US" altLang="ja-JP" dirty="0">
                <a:ea typeface="ＭＳ Ｐゴシック" pitchFamily="34" charset="-128"/>
              </a:rPr>
              <a:t> Articulation points can be found by </a:t>
            </a:r>
            <a:r>
              <a:rPr lang="en-US" altLang="ja-JP" dirty="0">
                <a:solidFill>
                  <a:schemeClr val="hlink"/>
                </a:solidFill>
                <a:ea typeface="ＭＳ Ｐゴシック" pitchFamily="34" charset="-128"/>
              </a:rPr>
              <a:t>DFS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r>
              <a:rPr lang="en-US" altLang="ja-JP" dirty="0">
                <a:ea typeface="ＭＳ Ｐゴシック" pitchFamily="34" charset="-128"/>
              </a:rPr>
              <a:t>Bridge: If an edge in a connected graph will be reduce, that connected graph becomes separate (disconnected).</a:t>
            </a:r>
          </a:p>
        </p:txBody>
      </p:sp>
      <p:grpSp>
        <p:nvGrpSpPr>
          <p:cNvPr id="42" name="グループ化 41"/>
          <p:cNvGrpSpPr/>
          <p:nvPr/>
        </p:nvGrpSpPr>
        <p:grpSpPr>
          <a:xfrm>
            <a:off x="3201954" y="5077023"/>
            <a:ext cx="5788091" cy="1175656"/>
            <a:chOff x="3247053" y="5049031"/>
            <a:chExt cx="5788091" cy="1175656"/>
          </a:xfrm>
        </p:grpSpPr>
        <p:sp>
          <p:nvSpPr>
            <p:cNvPr id="4" name="楕円 3"/>
            <p:cNvSpPr/>
            <p:nvPr/>
          </p:nvSpPr>
          <p:spPr>
            <a:xfrm>
              <a:off x="3247053" y="5898116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/>
                <a:t>a</a:t>
              </a:r>
              <a:endParaRPr kumimoji="1" lang="ja-JP" altLang="en-US" dirty="0"/>
            </a:p>
          </p:txBody>
        </p:sp>
        <p:sp>
          <p:nvSpPr>
            <p:cNvPr id="5" name="楕円 4"/>
            <p:cNvSpPr/>
            <p:nvPr/>
          </p:nvSpPr>
          <p:spPr>
            <a:xfrm>
              <a:off x="4612433" y="5898115"/>
              <a:ext cx="326571" cy="326571"/>
            </a:xfrm>
            <a:prstGeom prst="ellipse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6" name="楕円 5"/>
            <p:cNvSpPr/>
            <p:nvPr/>
          </p:nvSpPr>
          <p:spPr>
            <a:xfrm>
              <a:off x="5977813" y="5898114"/>
              <a:ext cx="326571" cy="326571"/>
            </a:xfrm>
            <a:prstGeom prst="ellipse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sp>
          <p:nvSpPr>
            <p:cNvPr id="7" name="楕円 6"/>
            <p:cNvSpPr/>
            <p:nvPr/>
          </p:nvSpPr>
          <p:spPr>
            <a:xfrm>
              <a:off x="7343193" y="5898113"/>
              <a:ext cx="326571" cy="326571"/>
            </a:xfrm>
            <a:prstGeom prst="ellipse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8" name="楕円 7"/>
            <p:cNvSpPr/>
            <p:nvPr/>
          </p:nvSpPr>
          <p:spPr>
            <a:xfrm>
              <a:off x="8708573" y="5898113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h</a:t>
              </a:r>
              <a:endParaRPr kumimoji="1" lang="ja-JP" altLang="en-US" dirty="0"/>
            </a:p>
          </p:txBody>
        </p:sp>
        <p:sp>
          <p:nvSpPr>
            <p:cNvPr id="9" name="楕円 8"/>
            <p:cNvSpPr/>
            <p:nvPr/>
          </p:nvSpPr>
          <p:spPr>
            <a:xfrm>
              <a:off x="3929743" y="5049034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/>
                <a:t>b</a:t>
              </a:r>
              <a:endParaRPr kumimoji="1" lang="ja-JP" altLang="en-US" dirty="0"/>
            </a:p>
          </p:txBody>
        </p:sp>
        <p:sp>
          <p:nvSpPr>
            <p:cNvPr id="10" name="楕円 9"/>
            <p:cNvSpPr/>
            <p:nvPr/>
          </p:nvSpPr>
          <p:spPr>
            <a:xfrm>
              <a:off x="5295123" y="5049033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12" name="楕円 11"/>
            <p:cNvSpPr/>
            <p:nvPr/>
          </p:nvSpPr>
          <p:spPr>
            <a:xfrm>
              <a:off x="8025883" y="5049031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cxnSp>
          <p:nvCxnSpPr>
            <p:cNvPr id="14" name="直線コネクタ 13"/>
            <p:cNvCxnSpPr>
              <a:stCxn id="4" idx="6"/>
              <a:endCxn id="5" idx="2"/>
            </p:cNvCxnSpPr>
            <p:nvPr/>
          </p:nvCxnSpPr>
          <p:spPr>
            <a:xfrm flipV="1">
              <a:off x="3573624" y="6061401"/>
              <a:ext cx="1038809" cy="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>
              <a:stCxn id="5" idx="6"/>
              <a:endCxn id="6" idx="2"/>
            </p:cNvCxnSpPr>
            <p:nvPr/>
          </p:nvCxnSpPr>
          <p:spPr>
            <a:xfrm flipV="1">
              <a:off x="4939004" y="6061400"/>
              <a:ext cx="1038809" cy="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/>
            <p:cNvCxnSpPr>
              <a:stCxn id="6" idx="6"/>
              <a:endCxn id="7" idx="2"/>
            </p:cNvCxnSpPr>
            <p:nvPr/>
          </p:nvCxnSpPr>
          <p:spPr>
            <a:xfrm flipV="1">
              <a:off x="6304384" y="6061399"/>
              <a:ext cx="1038809" cy="1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>
              <a:stCxn id="7" idx="6"/>
              <a:endCxn id="8" idx="2"/>
            </p:cNvCxnSpPr>
            <p:nvPr/>
          </p:nvCxnSpPr>
          <p:spPr>
            <a:xfrm>
              <a:off x="7669764" y="6061399"/>
              <a:ext cx="103880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/>
            <p:cNvCxnSpPr>
              <a:stCxn id="4" idx="7"/>
              <a:endCxn id="9" idx="3"/>
            </p:cNvCxnSpPr>
            <p:nvPr/>
          </p:nvCxnSpPr>
          <p:spPr>
            <a:xfrm flipV="1">
              <a:off x="3525799" y="5327780"/>
              <a:ext cx="451769" cy="61816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コネクタ 26"/>
            <p:cNvCxnSpPr>
              <a:stCxn id="5" idx="1"/>
              <a:endCxn id="9" idx="5"/>
            </p:cNvCxnSpPr>
            <p:nvPr/>
          </p:nvCxnSpPr>
          <p:spPr>
            <a:xfrm flipH="1" flipV="1">
              <a:off x="4208489" y="5327780"/>
              <a:ext cx="451769" cy="61816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コネクタ 29"/>
            <p:cNvCxnSpPr>
              <a:stCxn id="5" idx="7"/>
              <a:endCxn id="10" idx="3"/>
            </p:cNvCxnSpPr>
            <p:nvPr/>
          </p:nvCxnSpPr>
          <p:spPr>
            <a:xfrm flipV="1">
              <a:off x="4891179" y="5327779"/>
              <a:ext cx="451769" cy="61816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>
              <a:stCxn id="6" idx="1"/>
              <a:endCxn id="10" idx="5"/>
            </p:cNvCxnSpPr>
            <p:nvPr/>
          </p:nvCxnSpPr>
          <p:spPr>
            <a:xfrm flipH="1" flipV="1">
              <a:off x="5573869" y="5327779"/>
              <a:ext cx="451769" cy="61816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/>
            <p:cNvCxnSpPr>
              <a:stCxn id="7" idx="7"/>
              <a:endCxn id="12" idx="3"/>
            </p:cNvCxnSpPr>
            <p:nvPr/>
          </p:nvCxnSpPr>
          <p:spPr>
            <a:xfrm flipV="1">
              <a:off x="7621939" y="5327777"/>
              <a:ext cx="451769" cy="61816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>
              <a:stCxn id="8" idx="1"/>
              <a:endCxn id="12" idx="5"/>
            </p:cNvCxnSpPr>
            <p:nvPr/>
          </p:nvCxnSpPr>
          <p:spPr>
            <a:xfrm flipH="1" flipV="1">
              <a:off x="8304629" y="5327777"/>
              <a:ext cx="451769" cy="61816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46672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Graphs, Definitions and Representations</a:t>
            </a:r>
            <a:endParaRPr lang="en-US" altLang="ja-JP" sz="5400" dirty="0">
              <a:ea typeface="ＭＳ Ｐゴシック" pitchFamily="34" charset="-128"/>
            </a:endParaRPr>
          </a:p>
        </p:txBody>
      </p:sp>
      <p:sp>
        <p:nvSpPr>
          <p:cNvPr id="1027075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825625"/>
            <a:ext cx="10515600" cy="204146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ja-JP" sz="3600" dirty="0">
                <a:ea typeface="ＭＳ Ｐゴシック" pitchFamily="34" charset="-128"/>
              </a:rPr>
              <a:t>A graph </a:t>
            </a:r>
            <a:r>
              <a:rPr lang="en-US" altLang="ja-JP" sz="36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sz="36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sz="36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sz="36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sz="3600" dirty="0">
                <a:ea typeface="ＭＳ Ｐゴシック" pitchFamily="34" charset="-128"/>
              </a:rPr>
              <a:t> consists of a set of </a:t>
            </a:r>
            <a:r>
              <a:rPr lang="en-US" altLang="ja-JP" sz="3600" u="sng" dirty="0">
                <a:solidFill>
                  <a:srgbClr val="FF0000"/>
                </a:solidFill>
                <a:ea typeface="ＭＳ Ｐゴシック" pitchFamily="34" charset="-128"/>
              </a:rPr>
              <a:t>vertices</a:t>
            </a:r>
            <a:r>
              <a:rPr lang="en-US" altLang="ja-JP" sz="3600" dirty="0">
                <a:ea typeface="ＭＳ Ｐゴシック" pitchFamily="34" charset="-128"/>
              </a:rPr>
              <a:t> (nodes) </a:t>
            </a:r>
            <a:r>
              <a:rPr lang="en-US" altLang="ja-JP" sz="36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sz="3600" dirty="0">
                <a:ea typeface="ＭＳ Ｐゴシック" pitchFamily="34" charset="-128"/>
              </a:rPr>
              <a:t> and a set of </a:t>
            </a:r>
            <a:r>
              <a:rPr lang="en-US" altLang="ja-JP" sz="3600" u="sng" dirty="0">
                <a:solidFill>
                  <a:srgbClr val="FF0000"/>
                </a:solidFill>
                <a:ea typeface="ＭＳ Ｐゴシック" pitchFamily="34" charset="-128"/>
              </a:rPr>
              <a:t>edges</a:t>
            </a:r>
            <a:r>
              <a:rPr lang="en-US" altLang="ja-JP" sz="3600" dirty="0">
                <a:ea typeface="ＭＳ Ｐゴシック" pitchFamily="34" charset="-128"/>
              </a:rPr>
              <a:t> </a:t>
            </a:r>
            <a:r>
              <a:rPr lang="en-US" altLang="ja-JP" sz="36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E</a:t>
            </a:r>
            <a:r>
              <a:rPr lang="en-US" altLang="ja-JP" sz="3600" dirty="0">
                <a:ea typeface="ＭＳ Ｐゴシック" pitchFamily="34" charset="-128"/>
              </a:rPr>
              <a:t>. </a:t>
            </a:r>
          </a:p>
          <a:p>
            <a:pPr>
              <a:lnSpc>
                <a:spcPct val="120000"/>
              </a:lnSpc>
              <a:defRPr/>
            </a:pPr>
            <a:r>
              <a:rPr lang="en-US" altLang="ja-JP" sz="3600" dirty="0">
                <a:ea typeface="ＭＳ Ｐゴシック" pitchFamily="34" charset="-128"/>
              </a:rPr>
              <a:t>If the edges are </a:t>
            </a:r>
            <a:r>
              <a:rPr lang="en-US" altLang="ja-JP" sz="3600" u="sng" dirty="0">
                <a:solidFill>
                  <a:srgbClr val="FF0000"/>
                </a:solidFill>
                <a:ea typeface="ＭＳ Ｐゴシック" pitchFamily="34" charset="-128"/>
              </a:rPr>
              <a:t>ordered pairs</a:t>
            </a:r>
            <a:r>
              <a:rPr lang="en-US" altLang="ja-JP" sz="3600" dirty="0">
                <a:ea typeface="ＭＳ Ｐゴシック" pitchFamily="34" charset="-128"/>
              </a:rPr>
              <a:t> </a:t>
            </a:r>
            <a:r>
              <a:rPr lang="en-US" altLang="ja-JP" sz="36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sz="36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w</a:t>
            </a:r>
            <a:r>
              <a:rPr lang="en-US" altLang="ja-JP" sz="36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sz="3600" dirty="0">
                <a:ea typeface="ＭＳ Ｐゴシック" pitchFamily="34" charset="-128"/>
              </a:rPr>
              <a:t> of vertices then the graph is </a:t>
            </a:r>
            <a:r>
              <a:rPr lang="en-US" altLang="ja-JP" sz="3600" u="sng" dirty="0">
                <a:solidFill>
                  <a:schemeClr val="hlink"/>
                </a:solidFill>
                <a:ea typeface="ＭＳ Ｐゴシック" pitchFamily="34" charset="-128"/>
              </a:rPr>
              <a:t>directed</a:t>
            </a:r>
            <a:r>
              <a:rPr lang="en-US" altLang="ja-JP" sz="3600" dirty="0">
                <a:ea typeface="ＭＳ Ｐゴシック" pitchFamily="34" charset="-128"/>
              </a:rPr>
              <a:t> (edges are also called arcs)</a:t>
            </a:r>
          </a:p>
        </p:txBody>
      </p:sp>
      <p:grpSp>
        <p:nvGrpSpPr>
          <p:cNvPr id="29" name="グループ化 28"/>
          <p:cNvGrpSpPr/>
          <p:nvPr/>
        </p:nvGrpSpPr>
        <p:grpSpPr>
          <a:xfrm>
            <a:off x="3490434" y="4172974"/>
            <a:ext cx="5211131" cy="2139269"/>
            <a:chOff x="3277404" y="4172974"/>
            <a:chExt cx="5211131" cy="2139269"/>
          </a:xfrm>
        </p:grpSpPr>
        <p:sp>
          <p:nvSpPr>
            <p:cNvPr id="2" name="楕円 1"/>
            <p:cNvSpPr/>
            <p:nvPr/>
          </p:nvSpPr>
          <p:spPr>
            <a:xfrm>
              <a:off x="460762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f</a:t>
              </a:r>
              <a:endParaRPr kumimoji="1" lang="ja-JP" altLang="en-US" sz="2400" dirty="0"/>
            </a:p>
          </p:txBody>
        </p:sp>
        <p:sp>
          <p:nvSpPr>
            <p:cNvPr id="54" name="楕円 53"/>
            <p:cNvSpPr/>
            <p:nvPr/>
          </p:nvSpPr>
          <p:spPr>
            <a:xfrm>
              <a:off x="4601201" y="4172975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b</a:t>
              </a:r>
              <a:endParaRPr kumimoji="1" lang="ja-JP" altLang="en-US" sz="2400" dirty="0"/>
            </a:p>
          </p:txBody>
        </p:sp>
        <p:sp>
          <p:nvSpPr>
            <p:cNvPr id="55" name="楕円 54"/>
            <p:cNvSpPr/>
            <p:nvPr/>
          </p:nvSpPr>
          <p:spPr>
            <a:xfrm>
              <a:off x="6591300" y="4172974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c</a:t>
              </a:r>
              <a:endParaRPr kumimoji="1" lang="ja-JP" altLang="en-US" sz="2400" dirty="0"/>
            </a:p>
          </p:txBody>
        </p:sp>
        <p:sp>
          <p:nvSpPr>
            <p:cNvPr id="56" name="楕円 55"/>
            <p:cNvSpPr/>
            <p:nvPr/>
          </p:nvSpPr>
          <p:spPr>
            <a:xfrm>
              <a:off x="658835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e</a:t>
              </a:r>
              <a:endParaRPr kumimoji="1" lang="ja-JP" altLang="en-US" sz="2400" dirty="0"/>
            </a:p>
          </p:txBody>
        </p:sp>
        <p:sp>
          <p:nvSpPr>
            <p:cNvPr id="57" name="楕円 56"/>
            <p:cNvSpPr/>
            <p:nvPr/>
          </p:nvSpPr>
          <p:spPr>
            <a:xfrm>
              <a:off x="7992172" y="4994427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d</a:t>
              </a:r>
              <a:endParaRPr kumimoji="1" lang="ja-JP" altLang="en-US" sz="2400" dirty="0"/>
            </a:p>
          </p:txBody>
        </p:sp>
        <p:sp>
          <p:nvSpPr>
            <p:cNvPr id="58" name="楕円 57"/>
            <p:cNvSpPr/>
            <p:nvPr/>
          </p:nvSpPr>
          <p:spPr>
            <a:xfrm>
              <a:off x="3277404" y="4994426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a</a:t>
              </a:r>
              <a:endParaRPr kumimoji="1" lang="ja-JP" altLang="en-US" sz="2400" dirty="0"/>
            </a:p>
          </p:txBody>
        </p:sp>
        <p:cxnSp>
          <p:nvCxnSpPr>
            <p:cNvPr id="4" name="直線矢印コネクタ 3"/>
            <p:cNvCxnSpPr>
              <a:stCxn id="55" idx="2"/>
              <a:endCxn id="54" idx="6"/>
            </p:cNvCxnSpPr>
            <p:nvPr/>
          </p:nvCxnSpPr>
          <p:spPr>
            <a:xfrm flipH="1">
              <a:off x="5097564" y="4421156"/>
              <a:ext cx="149373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矢印コネクタ 61"/>
            <p:cNvCxnSpPr>
              <a:stCxn id="55" idx="4"/>
              <a:endCxn id="56" idx="0"/>
            </p:cNvCxnSpPr>
            <p:nvPr/>
          </p:nvCxnSpPr>
          <p:spPr>
            <a:xfrm flipH="1">
              <a:off x="6836534" y="4669337"/>
              <a:ext cx="2948" cy="114654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/>
            <p:cNvCxnSpPr>
              <a:stCxn id="57" idx="1"/>
              <a:endCxn id="55" idx="6"/>
            </p:cNvCxnSpPr>
            <p:nvPr/>
          </p:nvCxnSpPr>
          <p:spPr>
            <a:xfrm flipH="1" flipV="1">
              <a:off x="7087663" y="4421156"/>
              <a:ext cx="977200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矢印コネクタ 67"/>
            <p:cNvCxnSpPr>
              <a:stCxn id="57" idx="3"/>
              <a:endCxn id="56" idx="6"/>
            </p:cNvCxnSpPr>
            <p:nvPr/>
          </p:nvCxnSpPr>
          <p:spPr>
            <a:xfrm flipH="1">
              <a:off x="7084715" y="5418099"/>
              <a:ext cx="980148" cy="6459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線矢印コネクタ 72"/>
            <p:cNvCxnSpPr>
              <a:stCxn id="2" idx="6"/>
              <a:endCxn id="56" idx="2"/>
            </p:cNvCxnSpPr>
            <p:nvPr/>
          </p:nvCxnSpPr>
          <p:spPr>
            <a:xfrm>
              <a:off x="5103985" y="6064062"/>
              <a:ext cx="1484367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/>
            <p:cNvCxnSpPr>
              <a:stCxn id="54" idx="4"/>
              <a:endCxn id="2" idx="0"/>
            </p:cNvCxnSpPr>
            <p:nvPr/>
          </p:nvCxnSpPr>
          <p:spPr>
            <a:xfrm>
              <a:off x="4849383" y="4669338"/>
              <a:ext cx="6421" cy="114654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/>
            <p:cNvCxnSpPr>
              <a:stCxn id="58" idx="7"/>
              <a:endCxn id="54" idx="2"/>
            </p:cNvCxnSpPr>
            <p:nvPr/>
          </p:nvCxnSpPr>
          <p:spPr>
            <a:xfrm flipV="1">
              <a:off x="3701076" y="4421157"/>
              <a:ext cx="900125" cy="64596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線矢印コネクタ 83"/>
            <p:cNvCxnSpPr>
              <a:stCxn id="58" idx="5"/>
              <a:endCxn id="2" idx="2"/>
            </p:cNvCxnSpPr>
            <p:nvPr/>
          </p:nvCxnSpPr>
          <p:spPr>
            <a:xfrm>
              <a:off x="3701076" y="5418098"/>
              <a:ext cx="906546" cy="64596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矢印コネクタ 86"/>
            <p:cNvCxnSpPr>
              <a:stCxn id="58" idx="6"/>
              <a:endCxn id="55" idx="3"/>
            </p:cNvCxnSpPr>
            <p:nvPr/>
          </p:nvCxnSpPr>
          <p:spPr>
            <a:xfrm flipV="1">
              <a:off x="3773767" y="4596646"/>
              <a:ext cx="2890224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線矢印コネクタ 89"/>
            <p:cNvCxnSpPr>
              <a:stCxn id="54" idx="1"/>
              <a:endCxn id="58" idx="0"/>
            </p:cNvCxnSpPr>
            <p:nvPr/>
          </p:nvCxnSpPr>
          <p:spPr>
            <a:xfrm rot="16200000" flipH="1" flipV="1">
              <a:off x="3725359" y="4045893"/>
              <a:ext cx="748760" cy="1148306"/>
            </a:xfrm>
            <a:prstGeom prst="curvedConnector3">
              <a:avLst>
                <a:gd name="adj1" fmla="val -21451"/>
              </a:avLst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663146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How to Find Articulation Points and Bridges?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02155"/>
          </a:xfrm>
        </p:spPr>
        <p:txBody>
          <a:bodyPr>
            <a:normAutofit/>
          </a:bodyPr>
          <a:lstStyle/>
          <a:p>
            <a:r>
              <a:rPr lang="en-US" altLang="ja-JP" dirty="0">
                <a:ea typeface="ＭＳ Ｐゴシック" pitchFamily="34" charset="-128"/>
              </a:rPr>
              <a:t>DFS: one of the good solution</a:t>
            </a:r>
          </a:p>
          <a:p>
            <a:pPr lvl="1"/>
            <a:r>
              <a:rPr lang="en-US" altLang="ja-JP" dirty="0">
                <a:ea typeface="ＭＳ Ｐゴシック" pitchFamily="34" charset="-128"/>
              </a:rPr>
              <a:t>Bridges: Traverse from a DFS root, then we can extract “</a:t>
            </a:r>
            <a:r>
              <a:rPr lang="en-US" altLang="ja-JP" dirty="0" err="1">
                <a:ea typeface="ＭＳ Ｐゴシック" pitchFamily="34" charset="-128"/>
              </a:rPr>
              <a:t>lowlink</a:t>
            </a:r>
            <a:r>
              <a:rPr lang="en-US" altLang="ja-JP" dirty="0">
                <a:ea typeface="ＭＳ Ｐゴシック" pitchFamily="34" charset="-128"/>
              </a:rPr>
              <a:t>”.</a:t>
            </a:r>
          </a:p>
          <a:p>
            <a:pPr lvl="2"/>
            <a:r>
              <a:rPr lang="en-US" altLang="ja-JP" dirty="0">
                <a:ea typeface="ＭＳ Ｐゴシック" pitchFamily="34" charset="-128"/>
              </a:rPr>
              <a:t>low[v] is the lowest reachable node ID from the node v.</a:t>
            </a:r>
            <a:br>
              <a:rPr lang="en-US" altLang="ja-JP" dirty="0">
                <a:ea typeface="ＭＳ Ｐゴシック" pitchFamily="34" charset="-128"/>
              </a:rPr>
            </a:br>
            <a:r>
              <a:rPr lang="en-US" altLang="ja-JP" dirty="0">
                <a:ea typeface="ＭＳ Ｐゴシック" pitchFamily="34" charset="-128"/>
              </a:rPr>
              <a:t>If an edge </a:t>
            </a:r>
            <a:r>
              <a:rPr lang="en-US" altLang="ja-JP" i="1" dirty="0" err="1">
                <a:ea typeface="ＭＳ Ｐゴシック" pitchFamily="34" charset="-128"/>
              </a:rPr>
              <a:t>uv</a:t>
            </a:r>
            <a:r>
              <a:rPr lang="en-US" altLang="ja-JP" i="1" dirty="0">
                <a:ea typeface="ＭＳ Ｐゴシック" pitchFamily="34" charset="-128"/>
              </a:rPr>
              <a:t> </a:t>
            </a:r>
            <a:r>
              <a:rPr lang="en-US" altLang="ja-JP" dirty="0">
                <a:ea typeface="ＭＳ Ｐゴシック" pitchFamily="34" charset="-128"/>
              </a:rPr>
              <a:t>is bridge: </a:t>
            </a:r>
            <a:r>
              <a:rPr lang="en-US" altLang="ja-JP" dirty="0" err="1">
                <a:ea typeface="ＭＳ Ｐゴシック" pitchFamily="34" charset="-128"/>
              </a:rPr>
              <a:t>ord</a:t>
            </a:r>
            <a:r>
              <a:rPr lang="en-US" altLang="ja-JP" dirty="0">
                <a:ea typeface="ＭＳ Ｐゴシック" pitchFamily="34" charset="-128"/>
              </a:rPr>
              <a:t>[</a:t>
            </a:r>
            <a:r>
              <a:rPr lang="en-US" altLang="ja-JP" i="1" dirty="0">
                <a:ea typeface="ＭＳ Ｐゴシック" pitchFamily="34" charset="-128"/>
              </a:rPr>
              <a:t>u</a:t>
            </a:r>
            <a:r>
              <a:rPr lang="en-US" altLang="ja-JP" dirty="0">
                <a:ea typeface="ＭＳ Ｐゴシック" pitchFamily="34" charset="-128"/>
              </a:rPr>
              <a:t>] &lt; low[</a:t>
            </a:r>
            <a:r>
              <a:rPr lang="en-US" altLang="ja-JP" i="1" dirty="0">
                <a:ea typeface="ＭＳ Ｐゴシック" pitchFamily="34" charset="-128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]</a:t>
            </a:r>
          </a:p>
          <a:p>
            <a:pPr lvl="1"/>
            <a:r>
              <a:rPr lang="en-US" altLang="ja-JP" dirty="0">
                <a:ea typeface="ＭＳ Ｐゴシック" pitchFamily="34" charset="-128"/>
              </a:rPr>
              <a:t>Articulation Points:</a:t>
            </a:r>
          </a:p>
          <a:p>
            <a:pPr lvl="2"/>
            <a:r>
              <a:rPr lang="en-US" altLang="ja-JP" dirty="0">
                <a:ea typeface="ＭＳ Ｐゴシック" pitchFamily="34" charset="-128"/>
              </a:rPr>
              <a:t>If DFS root is an articulation points:  degree </a:t>
            </a:r>
            <a:r>
              <a:rPr lang="en-US" altLang="ja-JP" i="1" dirty="0">
                <a:ea typeface="ＭＳ Ｐゴシック" pitchFamily="34" charset="-128"/>
              </a:rPr>
              <a:t>k </a:t>
            </a:r>
            <a:r>
              <a:rPr lang="en-US" altLang="ja-JP" dirty="0">
                <a:ea typeface="ＭＳ Ｐゴシック" pitchFamily="34" charset="-128"/>
              </a:rPr>
              <a:t>&gt; 1</a:t>
            </a:r>
          </a:p>
          <a:p>
            <a:pPr lvl="2"/>
            <a:r>
              <a:rPr lang="en-US" altLang="ja-JP" dirty="0">
                <a:ea typeface="ＭＳ Ｐゴシック" pitchFamily="34" charset="-128"/>
              </a:rPr>
              <a:t>If any verse </a:t>
            </a:r>
            <a:r>
              <a:rPr lang="en-US" altLang="ja-JP" i="1" dirty="0">
                <a:ea typeface="ＭＳ Ｐゴシック" pitchFamily="34" charset="-128"/>
              </a:rPr>
              <a:t>u </a:t>
            </a:r>
            <a:r>
              <a:rPr lang="en-US" altLang="ja-JP" dirty="0">
                <a:ea typeface="ＭＳ Ｐゴシック" pitchFamily="34" charset="-128"/>
              </a:rPr>
              <a:t>is an articulation points without DFS root:</a:t>
            </a:r>
            <a:br>
              <a:rPr lang="en-US" altLang="ja-JP" dirty="0">
                <a:ea typeface="ＭＳ Ｐゴシック" pitchFamily="34" charset="-128"/>
              </a:rPr>
            </a:br>
            <a:r>
              <a:rPr lang="en-US" altLang="ja-JP" dirty="0" err="1">
                <a:ea typeface="ＭＳ Ｐゴシック" pitchFamily="34" charset="-128"/>
              </a:rPr>
              <a:t>ord</a:t>
            </a:r>
            <a:r>
              <a:rPr lang="en-US" altLang="ja-JP" dirty="0">
                <a:ea typeface="ＭＳ Ｐゴシック" pitchFamily="34" charset="-128"/>
              </a:rPr>
              <a:t>[</a:t>
            </a:r>
            <a:r>
              <a:rPr lang="en-US" altLang="ja-JP" i="1" dirty="0">
                <a:ea typeface="ＭＳ Ｐゴシック" pitchFamily="34" charset="-128"/>
              </a:rPr>
              <a:t>u</a:t>
            </a:r>
            <a:r>
              <a:rPr lang="en-US" altLang="ja-JP" dirty="0">
                <a:ea typeface="ＭＳ Ｐゴシック" pitchFamily="34" charset="-128"/>
              </a:rPr>
              <a:t>] </a:t>
            </a:r>
            <a:r>
              <a:rPr lang="ja-JP" altLang="en-US" dirty="0">
                <a:ea typeface="ＭＳ Ｐゴシック" pitchFamily="34" charset="-128"/>
              </a:rPr>
              <a:t>≦ </a:t>
            </a:r>
            <a:r>
              <a:rPr lang="en-US" altLang="ja-JP" dirty="0">
                <a:ea typeface="ＭＳ Ｐゴシック" pitchFamily="34" charset="-128"/>
              </a:rPr>
              <a:t>low[</a:t>
            </a:r>
            <a:r>
              <a:rPr lang="en-US" altLang="ja-JP" i="1" dirty="0">
                <a:ea typeface="ＭＳ Ｐゴシック" pitchFamily="34" charset="-128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] if </a:t>
            </a:r>
            <a:r>
              <a:rPr lang="en-US" altLang="ja-JP" i="1" dirty="0">
                <a:ea typeface="ＭＳ Ｐゴシック" pitchFamily="34" charset="-128"/>
              </a:rPr>
              <a:t>u</a:t>
            </a:r>
            <a:r>
              <a:rPr lang="en-US" altLang="ja-JP" dirty="0">
                <a:ea typeface="ＭＳ Ｐゴシック" pitchFamily="34" charset="-128"/>
              </a:rPr>
              <a:t> has child </a:t>
            </a:r>
            <a:r>
              <a:rPr lang="en-US" altLang="ja-JP" i="1" dirty="0">
                <a:ea typeface="ＭＳ Ｐゴシック" pitchFamily="34" charset="-128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 </a:t>
            </a:r>
          </a:p>
        </p:txBody>
      </p:sp>
      <p:grpSp>
        <p:nvGrpSpPr>
          <p:cNvPr id="42" name="グループ化 41"/>
          <p:cNvGrpSpPr/>
          <p:nvPr/>
        </p:nvGrpSpPr>
        <p:grpSpPr>
          <a:xfrm>
            <a:off x="3201954" y="5077023"/>
            <a:ext cx="5788091" cy="1175656"/>
            <a:chOff x="3247053" y="5049031"/>
            <a:chExt cx="5788091" cy="1175656"/>
          </a:xfrm>
        </p:grpSpPr>
        <p:sp>
          <p:nvSpPr>
            <p:cNvPr id="4" name="楕円 3"/>
            <p:cNvSpPr/>
            <p:nvPr/>
          </p:nvSpPr>
          <p:spPr>
            <a:xfrm>
              <a:off x="3247053" y="5898116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/>
                <a:t>a</a:t>
              </a:r>
              <a:endParaRPr kumimoji="1" lang="ja-JP" altLang="en-US" dirty="0"/>
            </a:p>
          </p:txBody>
        </p:sp>
        <p:sp>
          <p:nvSpPr>
            <p:cNvPr id="5" name="楕円 4"/>
            <p:cNvSpPr/>
            <p:nvPr/>
          </p:nvSpPr>
          <p:spPr>
            <a:xfrm>
              <a:off x="4612433" y="5898115"/>
              <a:ext cx="326571" cy="326571"/>
            </a:xfrm>
            <a:prstGeom prst="ellipse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6" name="楕円 5"/>
            <p:cNvSpPr/>
            <p:nvPr/>
          </p:nvSpPr>
          <p:spPr>
            <a:xfrm>
              <a:off x="5977813" y="5898114"/>
              <a:ext cx="326571" cy="326571"/>
            </a:xfrm>
            <a:prstGeom prst="ellipse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sp>
          <p:nvSpPr>
            <p:cNvPr id="7" name="楕円 6"/>
            <p:cNvSpPr/>
            <p:nvPr/>
          </p:nvSpPr>
          <p:spPr>
            <a:xfrm>
              <a:off x="7343193" y="5898113"/>
              <a:ext cx="326571" cy="326571"/>
            </a:xfrm>
            <a:prstGeom prst="ellipse">
              <a:avLst/>
            </a:prstGeom>
            <a:solidFill>
              <a:srgbClr val="FFFF00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8" name="楕円 7"/>
            <p:cNvSpPr/>
            <p:nvPr/>
          </p:nvSpPr>
          <p:spPr>
            <a:xfrm>
              <a:off x="8708573" y="5898113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h</a:t>
              </a:r>
              <a:endParaRPr kumimoji="1" lang="ja-JP" altLang="en-US" dirty="0"/>
            </a:p>
          </p:txBody>
        </p:sp>
        <p:sp>
          <p:nvSpPr>
            <p:cNvPr id="9" name="楕円 8"/>
            <p:cNvSpPr/>
            <p:nvPr/>
          </p:nvSpPr>
          <p:spPr>
            <a:xfrm>
              <a:off x="3929743" y="5049034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/>
                <a:t>b</a:t>
              </a:r>
              <a:endParaRPr kumimoji="1" lang="ja-JP" altLang="en-US" dirty="0"/>
            </a:p>
          </p:txBody>
        </p:sp>
        <p:sp>
          <p:nvSpPr>
            <p:cNvPr id="10" name="楕円 9"/>
            <p:cNvSpPr/>
            <p:nvPr/>
          </p:nvSpPr>
          <p:spPr>
            <a:xfrm>
              <a:off x="5295123" y="5049033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12" name="楕円 11"/>
            <p:cNvSpPr/>
            <p:nvPr/>
          </p:nvSpPr>
          <p:spPr>
            <a:xfrm>
              <a:off x="8025883" y="5049031"/>
              <a:ext cx="326571" cy="326571"/>
            </a:xfrm>
            <a:prstGeom prst="ellipse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g</a:t>
              </a:r>
              <a:endParaRPr kumimoji="1" lang="ja-JP" altLang="en-US" dirty="0"/>
            </a:p>
          </p:txBody>
        </p:sp>
        <p:cxnSp>
          <p:nvCxnSpPr>
            <p:cNvPr id="14" name="直線コネクタ 13"/>
            <p:cNvCxnSpPr>
              <a:stCxn id="4" idx="6"/>
              <a:endCxn id="5" idx="2"/>
            </p:cNvCxnSpPr>
            <p:nvPr/>
          </p:nvCxnSpPr>
          <p:spPr>
            <a:xfrm flipV="1">
              <a:off x="3573624" y="6061401"/>
              <a:ext cx="1038809" cy="1"/>
            </a:xfrm>
            <a:prstGeom prst="line">
              <a:avLst/>
            </a:prstGeom>
            <a:ln w="254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>
              <a:stCxn id="5" idx="6"/>
              <a:endCxn id="6" idx="2"/>
            </p:cNvCxnSpPr>
            <p:nvPr/>
          </p:nvCxnSpPr>
          <p:spPr>
            <a:xfrm flipV="1">
              <a:off x="4939004" y="6061400"/>
              <a:ext cx="1038809" cy="1"/>
            </a:xfrm>
            <a:prstGeom prst="line">
              <a:avLst/>
            </a:prstGeom>
            <a:ln w="254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コネクタ 17"/>
            <p:cNvCxnSpPr>
              <a:stCxn id="6" idx="6"/>
              <a:endCxn id="7" idx="2"/>
            </p:cNvCxnSpPr>
            <p:nvPr/>
          </p:nvCxnSpPr>
          <p:spPr>
            <a:xfrm flipV="1">
              <a:off x="6304384" y="6061399"/>
              <a:ext cx="1038809" cy="1"/>
            </a:xfrm>
            <a:prstGeom prst="line">
              <a:avLst/>
            </a:prstGeom>
            <a:ln w="254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>
              <a:stCxn id="7" idx="6"/>
              <a:endCxn id="8" idx="2"/>
            </p:cNvCxnSpPr>
            <p:nvPr/>
          </p:nvCxnSpPr>
          <p:spPr>
            <a:xfrm>
              <a:off x="7669764" y="6061399"/>
              <a:ext cx="1038809" cy="0"/>
            </a:xfrm>
            <a:prstGeom prst="line">
              <a:avLst/>
            </a:prstGeom>
            <a:ln w="254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コネクタ 23"/>
            <p:cNvCxnSpPr>
              <a:stCxn id="4" idx="7"/>
              <a:endCxn id="9" idx="3"/>
            </p:cNvCxnSpPr>
            <p:nvPr/>
          </p:nvCxnSpPr>
          <p:spPr>
            <a:xfrm flipV="1">
              <a:off x="3525799" y="5327780"/>
              <a:ext cx="451769" cy="618161"/>
            </a:xfrm>
            <a:prstGeom prst="line">
              <a:avLst/>
            </a:prstGeom>
            <a:ln w="25400">
              <a:solidFill>
                <a:srgbClr val="FFC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コネクタ 26"/>
            <p:cNvCxnSpPr>
              <a:stCxn id="5" idx="1"/>
              <a:endCxn id="9" idx="5"/>
            </p:cNvCxnSpPr>
            <p:nvPr/>
          </p:nvCxnSpPr>
          <p:spPr>
            <a:xfrm flipH="1" flipV="1">
              <a:off x="4208489" y="5327780"/>
              <a:ext cx="451769" cy="618160"/>
            </a:xfrm>
            <a:prstGeom prst="line">
              <a:avLst/>
            </a:prstGeom>
            <a:ln w="254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コネクタ 29"/>
            <p:cNvCxnSpPr>
              <a:stCxn id="5" idx="7"/>
              <a:endCxn id="10" idx="3"/>
            </p:cNvCxnSpPr>
            <p:nvPr/>
          </p:nvCxnSpPr>
          <p:spPr>
            <a:xfrm flipV="1">
              <a:off x="4891179" y="5327779"/>
              <a:ext cx="451769" cy="618161"/>
            </a:xfrm>
            <a:prstGeom prst="line">
              <a:avLst/>
            </a:prstGeom>
            <a:ln w="25400">
              <a:solidFill>
                <a:srgbClr val="FFC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>
              <a:stCxn id="6" idx="1"/>
              <a:endCxn id="10" idx="5"/>
            </p:cNvCxnSpPr>
            <p:nvPr/>
          </p:nvCxnSpPr>
          <p:spPr>
            <a:xfrm flipH="1" flipV="1">
              <a:off x="5573869" y="5327779"/>
              <a:ext cx="451769" cy="618160"/>
            </a:xfrm>
            <a:prstGeom prst="line">
              <a:avLst/>
            </a:prstGeom>
            <a:ln w="254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/>
            <p:cNvCxnSpPr>
              <a:stCxn id="7" idx="7"/>
              <a:endCxn id="12" idx="3"/>
            </p:cNvCxnSpPr>
            <p:nvPr/>
          </p:nvCxnSpPr>
          <p:spPr>
            <a:xfrm flipV="1">
              <a:off x="7621939" y="5327777"/>
              <a:ext cx="451769" cy="618161"/>
            </a:xfrm>
            <a:prstGeom prst="line">
              <a:avLst/>
            </a:prstGeom>
            <a:ln w="25400">
              <a:solidFill>
                <a:srgbClr val="FFC000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コネクタ 38"/>
            <p:cNvCxnSpPr>
              <a:stCxn id="8" idx="1"/>
              <a:endCxn id="12" idx="5"/>
            </p:cNvCxnSpPr>
            <p:nvPr/>
          </p:nvCxnSpPr>
          <p:spPr>
            <a:xfrm flipH="1" flipV="1">
              <a:off x="8304629" y="5327777"/>
              <a:ext cx="451769" cy="618161"/>
            </a:xfrm>
            <a:prstGeom prst="line">
              <a:avLst/>
            </a:prstGeom>
            <a:ln w="254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5DE627F-5CA1-4AA7-8815-0F0800891EF3}"/>
              </a:ext>
            </a:extLst>
          </p:cNvPr>
          <p:cNvSpPr txBox="1"/>
          <p:nvPr/>
        </p:nvSpPr>
        <p:spPr>
          <a:xfrm>
            <a:off x="7683740" y="5556773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/>
              <a:t>lowlink</a:t>
            </a:r>
            <a:endParaRPr kumimoji="1" lang="ja-JP" altLang="en-US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A120B18B-893A-4306-8080-0A4C213BD267}"/>
              </a:ext>
            </a:extLst>
          </p:cNvPr>
          <p:cNvSpPr txBox="1"/>
          <p:nvPr/>
        </p:nvSpPr>
        <p:spPr>
          <a:xfrm>
            <a:off x="4823002" y="5541022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/>
              <a:t>lowlink</a:t>
            </a:r>
            <a:endParaRPr kumimoji="1" lang="ja-JP" altLang="en-US" dirty="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EB162123-815E-4BE2-8775-62FAB7C31E91}"/>
              </a:ext>
            </a:extLst>
          </p:cNvPr>
          <p:cNvSpPr txBox="1"/>
          <p:nvPr/>
        </p:nvSpPr>
        <p:spPr>
          <a:xfrm>
            <a:off x="3419047" y="5490449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/>
              <a:t>lowlink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777171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157E47-B976-40D4-916B-1667F05EC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Chapter 4. Quiz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F7BA1FF-3DB1-4834-B6AE-8590A2DE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en-US" altLang="ja-JP" dirty="0"/>
              <a:t>Please find all articulation points and bridge from a graph:</a:t>
            </a:r>
          </a:p>
          <a:p>
            <a:pPr marL="0" indent="0">
              <a:buNone/>
            </a:pP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endParaRPr lang="en-US" altLang="ja-JP" dirty="0"/>
          </a:p>
          <a:p>
            <a:pPr marL="0" indent="0">
              <a:buNone/>
            </a:pPr>
            <a:br>
              <a:rPr lang="en-US" altLang="ja-JP" dirty="0"/>
            </a:br>
            <a:endParaRPr kumimoji="1" lang="en-US" altLang="ja-JP" dirty="0"/>
          </a:p>
        </p:txBody>
      </p:sp>
      <p:sp>
        <p:nvSpPr>
          <p:cNvPr id="4" name="楕円 3">
            <a:extLst>
              <a:ext uri="{FF2B5EF4-FFF2-40B4-BE49-F238E27FC236}">
                <a16:creationId xmlns:a16="http://schemas.microsoft.com/office/drawing/2014/main" id="{0462405F-58F0-48B5-9B0F-47CC4DB37E10}"/>
              </a:ext>
            </a:extLst>
          </p:cNvPr>
          <p:cNvSpPr/>
          <p:nvPr/>
        </p:nvSpPr>
        <p:spPr>
          <a:xfrm>
            <a:off x="2265028" y="2869035"/>
            <a:ext cx="411060" cy="4110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B</a:t>
            </a:r>
            <a:endParaRPr kumimoji="1" lang="ja-JP" altLang="en-US" dirty="0"/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CA2E2608-9C4A-42D5-A9C2-0190F24DAADF}"/>
              </a:ext>
            </a:extLst>
          </p:cNvPr>
          <p:cNvSpPr/>
          <p:nvPr/>
        </p:nvSpPr>
        <p:spPr>
          <a:xfrm>
            <a:off x="3239549" y="3795764"/>
            <a:ext cx="411060" cy="4110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C</a:t>
            </a:r>
            <a:endParaRPr kumimoji="1" lang="ja-JP" altLang="en-US" dirty="0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0318B3CA-ECE9-4212-8EC8-F1458177961F}"/>
              </a:ext>
            </a:extLst>
          </p:cNvPr>
          <p:cNvSpPr/>
          <p:nvPr/>
        </p:nvSpPr>
        <p:spPr>
          <a:xfrm>
            <a:off x="2265028" y="4963232"/>
            <a:ext cx="411060" cy="4110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D</a:t>
            </a:r>
            <a:endParaRPr kumimoji="1" lang="ja-JP" altLang="en-US" dirty="0"/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C95F1E0D-5DB4-42C7-BC65-28EBF63A154C}"/>
              </a:ext>
            </a:extLst>
          </p:cNvPr>
          <p:cNvSpPr/>
          <p:nvPr/>
        </p:nvSpPr>
        <p:spPr>
          <a:xfrm>
            <a:off x="4514676" y="2869035"/>
            <a:ext cx="411060" cy="4110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8F5952C7-E89E-4B93-AA7C-3A4F19B8AC23}"/>
              </a:ext>
            </a:extLst>
          </p:cNvPr>
          <p:cNvSpPr/>
          <p:nvPr/>
        </p:nvSpPr>
        <p:spPr>
          <a:xfrm>
            <a:off x="4720206" y="5118428"/>
            <a:ext cx="411060" cy="4110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E</a:t>
            </a:r>
            <a:endParaRPr kumimoji="1" lang="ja-JP" altLang="en-US" dirty="0"/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D97F4828-ED1F-4D7E-94C1-CBF581F11FC5}"/>
              </a:ext>
            </a:extLst>
          </p:cNvPr>
          <p:cNvSpPr/>
          <p:nvPr/>
        </p:nvSpPr>
        <p:spPr>
          <a:xfrm>
            <a:off x="7200552" y="2714600"/>
            <a:ext cx="411060" cy="4110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J</a:t>
            </a:r>
            <a:endParaRPr kumimoji="1" lang="ja-JP" altLang="en-US" dirty="0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DDBCC4AA-383A-4FA8-80EF-7DC1D81FCBA4}"/>
              </a:ext>
            </a:extLst>
          </p:cNvPr>
          <p:cNvSpPr/>
          <p:nvPr/>
        </p:nvSpPr>
        <p:spPr>
          <a:xfrm>
            <a:off x="7200552" y="4057168"/>
            <a:ext cx="411060" cy="4110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G</a:t>
            </a:r>
            <a:endParaRPr kumimoji="1" lang="ja-JP" altLang="en-US" dirty="0"/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A287E798-3575-4A3D-9DAB-A4BC340410F9}"/>
              </a:ext>
            </a:extLst>
          </p:cNvPr>
          <p:cNvSpPr/>
          <p:nvPr/>
        </p:nvSpPr>
        <p:spPr>
          <a:xfrm>
            <a:off x="8866116" y="3866025"/>
            <a:ext cx="411060" cy="4110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H</a:t>
            </a:r>
            <a:endParaRPr kumimoji="1" lang="ja-JP" altLang="en-US" dirty="0"/>
          </a:p>
        </p:txBody>
      </p:sp>
      <p:sp>
        <p:nvSpPr>
          <p:cNvPr id="13" name="楕円 12">
            <a:extLst>
              <a:ext uri="{FF2B5EF4-FFF2-40B4-BE49-F238E27FC236}">
                <a16:creationId xmlns:a16="http://schemas.microsoft.com/office/drawing/2014/main" id="{3E9BEC8D-E5CE-4E3A-8FE5-2F8E3F134A51}"/>
              </a:ext>
            </a:extLst>
          </p:cNvPr>
          <p:cNvSpPr/>
          <p:nvPr/>
        </p:nvSpPr>
        <p:spPr>
          <a:xfrm>
            <a:off x="8866116" y="2764347"/>
            <a:ext cx="411060" cy="4110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I</a:t>
            </a:r>
            <a:endParaRPr kumimoji="1" lang="ja-JP" altLang="en-US" dirty="0"/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B85D588B-BDAA-4C4E-B395-519D20285B1C}"/>
              </a:ext>
            </a:extLst>
          </p:cNvPr>
          <p:cNvSpPr/>
          <p:nvPr/>
        </p:nvSpPr>
        <p:spPr>
          <a:xfrm>
            <a:off x="6552153" y="5450223"/>
            <a:ext cx="411060" cy="41106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F</a:t>
            </a:r>
            <a:endParaRPr kumimoji="1" lang="ja-JP" altLang="en-US" dirty="0"/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D8DEA243-6354-4E53-8FEB-6DED8A744E6F}"/>
              </a:ext>
            </a:extLst>
          </p:cNvPr>
          <p:cNvCxnSpPr>
            <a:cxnSpLocks/>
            <a:stCxn id="4" idx="5"/>
            <a:endCxn id="6" idx="1"/>
          </p:cNvCxnSpPr>
          <p:nvPr/>
        </p:nvCxnSpPr>
        <p:spPr>
          <a:xfrm>
            <a:off x="2615890" y="3219897"/>
            <a:ext cx="683857" cy="63606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D11E3859-701C-4909-8E7F-F3F713F66FC5}"/>
              </a:ext>
            </a:extLst>
          </p:cNvPr>
          <p:cNvCxnSpPr>
            <a:cxnSpLocks/>
            <a:stCxn id="10" idx="2"/>
            <a:endCxn id="8" idx="6"/>
          </p:cNvCxnSpPr>
          <p:nvPr/>
        </p:nvCxnSpPr>
        <p:spPr>
          <a:xfrm flipH="1">
            <a:off x="4925736" y="2920130"/>
            <a:ext cx="2274816" cy="15443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1BE1E8E8-0E6E-45BE-908F-C7C1A1D6D7A6}"/>
              </a:ext>
            </a:extLst>
          </p:cNvPr>
          <p:cNvCxnSpPr>
            <a:cxnSpLocks/>
            <a:stCxn id="8" idx="3"/>
            <a:endCxn id="6" idx="7"/>
          </p:cNvCxnSpPr>
          <p:nvPr/>
        </p:nvCxnSpPr>
        <p:spPr>
          <a:xfrm flipH="1">
            <a:off x="3590411" y="3219897"/>
            <a:ext cx="984463" cy="63606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D7A156F3-9C6E-4341-8FB1-6ED836645B1E}"/>
              </a:ext>
            </a:extLst>
          </p:cNvPr>
          <p:cNvCxnSpPr>
            <a:cxnSpLocks/>
            <a:stCxn id="7" idx="7"/>
            <a:endCxn id="6" idx="3"/>
          </p:cNvCxnSpPr>
          <p:nvPr/>
        </p:nvCxnSpPr>
        <p:spPr>
          <a:xfrm flipV="1">
            <a:off x="2615890" y="4146626"/>
            <a:ext cx="683857" cy="87680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CD740F2D-EC94-431A-A199-331F7C4E63B0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>
            <a:off x="2676088" y="5168762"/>
            <a:ext cx="2044118" cy="1551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33E0E5BA-B5FF-4348-ABEB-EB3C9E816C37}"/>
              </a:ext>
            </a:extLst>
          </p:cNvPr>
          <p:cNvCxnSpPr>
            <a:cxnSpLocks/>
            <a:stCxn id="6" idx="5"/>
            <a:endCxn id="9" idx="1"/>
          </p:cNvCxnSpPr>
          <p:nvPr/>
        </p:nvCxnSpPr>
        <p:spPr>
          <a:xfrm>
            <a:off x="3590411" y="4146626"/>
            <a:ext cx="1189993" cy="1032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73784E55-C801-4B99-9D48-A215EADB3626}"/>
              </a:ext>
            </a:extLst>
          </p:cNvPr>
          <p:cNvCxnSpPr>
            <a:cxnSpLocks/>
            <a:stCxn id="10" idx="4"/>
            <a:endCxn id="11" idx="0"/>
          </p:cNvCxnSpPr>
          <p:nvPr/>
        </p:nvCxnSpPr>
        <p:spPr>
          <a:xfrm>
            <a:off x="7406082" y="3125660"/>
            <a:ext cx="0" cy="9315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A78CB9C2-E094-4D49-B6CF-9E9977AF68C5}"/>
              </a:ext>
            </a:extLst>
          </p:cNvPr>
          <p:cNvCxnSpPr>
            <a:cxnSpLocks/>
            <a:stCxn id="14" idx="0"/>
            <a:endCxn id="11" idx="4"/>
          </p:cNvCxnSpPr>
          <p:nvPr/>
        </p:nvCxnSpPr>
        <p:spPr>
          <a:xfrm flipV="1">
            <a:off x="6757683" y="4468228"/>
            <a:ext cx="648399" cy="98199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3C739C0-6DB8-4964-879D-D10314852B8F}"/>
              </a:ext>
            </a:extLst>
          </p:cNvPr>
          <p:cNvCxnSpPr>
            <a:cxnSpLocks/>
            <a:stCxn id="12" idx="2"/>
            <a:endCxn id="11" idx="6"/>
          </p:cNvCxnSpPr>
          <p:nvPr/>
        </p:nvCxnSpPr>
        <p:spPr>
          <a:xfrm flipH="1">
            <a:off x="7611612" y="4071555"/>
            <a:ext cx="1254504" cy="19114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F9F67FBA-7AF6-4D2A-A7F1-8B6A6F612277}"/>
              </a:ext>
            </a:extLst>
          </p:cNvPr>
          <p:cNvCxnSpPr>
            <a:cxnSpLocks/>
            <a:stCxn id="13" idx="4"/>
            <a:endCxn id="12" idx="0"/>
          </p:cNvCxnSpPr>
          <p:nvPr/>
        </p:nvCxnSpPr>
        <p:spPr>
          <a:xfrm>
            <a:off x="9071646" y="3175407"/>
            <a:ext cx="0" cy="690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E97F5ED7-832B-45A4-ABD7-AF4939A9E260}"/>
              </a:ext>
            </a:extLst>
          </p:cNvPr>
          <p:cNvCxnSpPr>
            <a:cxnSpLocks/>
            <a:stCxn id="10" idx="6"/>
            <a:endCxn id="13" idx="2"/>
          </p:cNvCxnSpPr>
          <p:nvPr/>
        </p:nvCxnSpPr>
        <p:spPr>
          <a:xfrm>
            <a:off x="7611612" y="2920130"/>
            <a:ext cx="1254504" cy="4974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37749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Graphs: Directed Graph / Undirected Graph</a:t>
            </a:r>
          </a:p>
          <a:p>
            <a:r>
              <a:rPr kumimoji="1" lang="en-US" altLang="ja-JP" dirty="0"/>
              <a:t>Connection: Path, Cycle, Adjacent</a:t>
            </a:r>
          </a:p>
          <a:p>
            <a:r>
              <a:rPr lang="en-US" altLang="ja-JP" dirty="0"/>
              <a:t>Expression for Adjacent: Matrix, List</a:t>
            </a:r>
          </a:p>
          <a:p>
            <a:r>
              <a:rPr kumimoji="1" lang="en-US" altLang="ja-JP" dirty="0"/>
              <a:t>Depth-First Search: narrow, long tree</a:t>
            </a:r>
          </a:p>
          <a:p>
            <a:r>
              <a:rPr lang="en-US" altLang="ja-JP" dirty="0"/>
              <a:t>Breadth-First Search: wide, short tree</a:t>
            </a:r>
          </a:p>
          <a:p>
            <a:r>
              <a:rPr lang="en-US" altLang="ja-JP" dirty="0"/>
              <a:t>Strong connectivity: DFS can find</a:t>
            </a:r>
          </a:p>
          <a:p>
            <a:r>
              <a:rPr kumimoji="1" lang="en-US" altLang="ja-JP" dirty="0"/>
              <a:t>k-Connected: How much connected from a vertex</a:t>
            </a:r>
          </a:p>
          <a:p>
            <a:r>
              <a:rPr lang="en-US" altLang="ja-JP" dirty="0"/>
              <a:t>Articulation Point: DFS can find</a:t>
            </a:r>
            <a:endParaRPr kumimoji="1" lang="ja-JP" altLang="en-US" dirty="0"/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        Wrap up today’s class</a:t>
            </a:r>
            <a:endParaRPr kumimoji="1" lang="ja-JP" altLang="en-US" dirty="0"/>
          </a:p>
        </p:txBody>
      </p:sp>
      <p:pic>
        <p:nvPicPr>
          <p:cNvPr id="5" name="Picture 4" descr="ãtakeout illustãã®ç»åæ¤ç´¢çµæ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8667" y1="69667" x2="38667" y2="69667"/>
                        <a14:foregroundMark x1="45333" y1="19333" x2="50667" y2="19333"/>
                        <a14:foregroundMark x1="43667" y1="50667" x2="43667" y2="5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00000">
            <a:off x="646307" y="244844"/>
            <a:ext cx="1449668" cy="1449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0305" y="982191"/>
            <a:ext cx="2433495" cy="1094086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0305" y="2083992"/>
            <a:ext cx="2433495" cy="1057428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7625" y="3191841"/>
            <a:ext cx="1526050" cy="1618905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99732" y="3191841"/>
            <a:ext cx="2091476" cy="161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37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Graphs, Definitions and Representations</a:t>
            </a:r>
            <a:endParaRPr lang="en-US" altLang="ja-JP" sz="5400" dirty="0">
              <a:ea typeface="ＭＳ Ｐゴシック" pitchFamily="34" charset="-128"/>
            </a:endParaRPr>
          </a:p>
        </p:txBody>
      </p:sp>
      <p:sp>
        <p:nvSpPr>
          <p:cNvPr id="1027075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825625"/>
            <a:ext cx="10515600" cy="204146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ja-JP" sz="3600" dirty="0">
                <a:ea typeface="ＭＳ Ｐゴシック" pitchFamily="34" charset="-128"/>
              </a:rPr>
              <a:t>A graph </a:t>
            </a:r>
            <a:r>
              <a:rPr lang="en-US" altLang="ja-JP" sz="36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sz="36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sz="36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sz="36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sz="3600" dirty="0">
                <a:ea typeface="ＭＳ Ｐゴシック" pitchFamily="34" charset="-128"/>
              </a:rPr>
              <a:t> consists of a set of </a:t>
            </a:r>
            <a:r>
              <a:rPr lang="en-US" altLang="ja-JP" sz="3600" u="sng" dirty="0">
                <a:solidFill>
                  <a:srgbClr val="FF0000"/>
                </a:solidFill>
                <a:ea typeface="ＭＳ Ｐゴシック" pitchFamily="34" charset="-128"/>
              </a:rPr>
              <a:t>vertices</a:t>
            </a:r>
            <a:r>
              <a:rPr lang="en-US" altLang="ja-JP" sz="3600" dirty="0">
                <a:ea typeface="ＭＳ Ｐゴシック" pitchFamily="34" charset="-128"/>
              </a:rPr>
              <a:t> (nodes) </a:t>
            </a:r>
            <a:r>
              <a:rPr lang="en-US" altLang="ja-JP" sz="36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sz="3600" dirty="0">
                <a:ea typeface="ＭＳ Ｐゴシック" pitchFamily="34" charset="-128"/>
              </a:rPr>
              <a:t> and a set of </a:t>
            </a:r>
            <a:r>
              <a:rPr lang="en-US" altLang="ja-JP" sz="3600" u="sng" dirty="0">
                <a:solidFill>
                  <a:srgbClr val="FF0000"/>
                </a:solidFill>
                <a:ea typeface="ＭＳ Ｐゴシック" pitchFamily="34" charset="-128"/>
              </a:rPr>
              <a:t>edges</a:t>
            </a:r>
            <a:r>
              <a:rPr lang="en-US" altLang="ja-JP" sz="3600" dirty="0">
                <a:ea typeface="ＭＳ Ｐゴシック" pitchFamily="34" charset="-128"/>
              </a:rPr>
              <a:t> </a:t>
            </a:r>
            <a:r>
              <a:rPr lang="en-US" altLang="ja-JP" sz="36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E</a:t>
            </a:r>
            <a:r>
              <a:rPr lang="en-US" altLang="ja-JP" sz="3600" dirty="0">
                <a:ea typeface="ＭＳ Ｐゴシック" pitchFamily="34" charset="-128"/>
              </a:rPr>
              <a:t>. </a:t>
            </a:r>
          </a:p>
          <a:p>
            <a:pPr>
              <a:lnSpc>
                <a:spcPct val="120000"/>
              </a:lnSpc>
              <a:defRPr/>
            </a:pPr>
            <a:r>
              <a:rPr lang="en-US" altLang="ja-JP" sz="3600" dirty="0">
                <a:ea typeface="ＭＳ Ｐゴシック" pitchFamily="34" charset="-128"/>
              </a:rPr>
              <a:t>If the edges are </a:t>
            </a:r>
            <a:r>
              <a:rPr lang="en-US" altLang="ja-JP" sz="3600" u="sng" dirty="0">
                <a:solidFill>
                  <a:srgbClr val="FF0000"/>
                </a:solidFill>
                <a:ea typeface="ＭＳ Ｐゴシック" pitchFamily="34" charset="-128"/>
              </a:rPr>
              <a:t>unordered pairs</a:t>
            </a:r>
            <a:r>
              <a:rPr lang="en-US" altLang="ja-JP" sz="3600" dirty="0">
                <a:ea typeface="ＭＳ Ｐゴシック" pitchFamily="34" charset="-128"/>
              </a:rPr>
              <a:t> </a:t>
            </a:r>
            <a:r>
              <a:rPr lang="en-US" altLang="ja-JP" sz="36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sz="3600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w</a:t>
            </a:r>
            <a:r>
              <a:rPr lang="en-US" altLang="ja-JP" sz="36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sz="3600" dirty="0">
                <a:ea typeface="ＭＳ Ｐゴシック" pitchFamily="34" charset="-128"/>
              </a:rPr>
              <a:t> of vertices then the graph is </a:t>
            </a:r>
            <a:r>
              <a:rPr lang="en-US" altLang="ja-JP" sz="3600" u="sng" dirty="0">
                <a:solidFill>
                  <a:schemeClr val="hlink"/>
                </a:solidFill>
                <a:ea typeface="ＭＳ Ｐゴシック" pitchFamily="34" charset="-128"/>
              </a:rPr>
              <a:t>undirected.</a:t>
            </a:r>
            <a:endParaRPr lang="en-US" altLang="ja-JP" sz="3600" dirty="0">
              <a:ea typeface="ＭＳ Ｐゴシック" pitchFamily="34" charset="-128"/>
            </a:endParaRPr>
          </a:p>
        </p:txBody>
      </p:sp>
      <p:grpSp>
        <p:nvGrpSpPr>
          <p:cNvPr id="3" name="グループ化 2"/>
          <p:cNvGrpSpPr/>
          <p:nvPr/>
        </p:nvGrpSpPr>
        <p:grpSpPr>
          <a:xfrm>
            <a:off x="3490434" y="4172974"/>
            <a:ext cx="5211131" cy="2139269"/>
            <a:chOff x="3277404" y="4172974"/>
            <a:chExt cx="5211131" cy="2139269"/>
          </a:xfrm>
        </p:grpSpPr>
        <p:sp>
          <p:nvSpPr>
            <p:cNvPr id="2" name="楕円 1"/>
            <p:cNvSpPr/>
            <p:nvPr/>
          </p:nvSpPr>
          <p:spPr>
            <a:xfrm>
              <a:off x="460762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f</a:t>
              </a:r>
              <a:endParaRPr kumimoji="1" lang="ja-JP" altLang="en-US" sz="2400" dirty="0"/>
            </a:p>
          </p:txBody>
        </p:sp>
        <p:sp>
          <p:nvSpPr>
            <p:cNvPr id="54" name="楕円 53"/>
            <p:cNvSpPr/>
            <p:nvPr/>
          </p:nvSpPr>
          <p:spPr>
            <a:xfrm>
              <a:off x="4601201" y="4172975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b</a:t>
              </a:r>
              <a:endParaRPr kumimoji="1" lang="ja-JP" altLang="en-US" sz="2400" dirty="0"/>
            </a:p>
          </p:txBody>
        </p:sp>
        <p:sp>
          <p:nvSpPr>
            <p:cNvPr id="55" name="楕円 54"/>
            <p:cNvSpPr/>
            <p:nvPr/>
          </p:nvSpPr>
          <p:spPr>
            <a:xfrm>
              <a:off x="6591300" y="4172974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c</a:t>
              </a:r>
              <a:endParaRPr kumimoji="1" lang="ja-JP" altLang="en-US" sz="2400" dirty="0"/>
            </a:p>
          </p:txBody>
        </p:sp>
        <p:sp>
          <p:nvSpPr>
            <p:cNvPr id="56" name="楕円 55"/>
            <p:cNvSpPr/>
            <p:nvPr/>
          </p:nvSpPr>
          <p:spPr>
            <a:xfrm>
              <a:off x="658835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e</a:t>
              </a:r>
              <a:endParaRPr kumimoji="1" lang="ja-JP" altLang="en-US" sz="2400" dirty="0"/>
            </a:p>
          </p:txBody>
        </p:sp>
        <p:sp>
          <p:nvSpPr>
            <p:cNvPr id="57" name="楕円 56"/>
            <p:cNvSpPr/>
            <p:nvPr/>
          </p:nvSpPr>
          <p:spPr>
            <a:xfrm>
              <a:off x="7992172" y="4994427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d</a:t>
              </a:r>
              <a:endParaRPr kumimoji="1" lang="ja-JP" altLang="en-US" sz="2400" dirty="0"/>
            </a:p>
          </p:txBody>
        </p:sp>
        <p:sp>
          <p:nvSpPr>
            <p:cNvPr id="58" name="楕円 57"/>
            <p:cNvSpPr/>
            <p:nvPr/>
          </p:nvSpPr>
          <p:spPr>
            <a:xfrm>
              <a:off x="3277404" y="4994426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a</a:t>
              </a:r>
              <a:endParaRPr kumimoji="1" lang="ja-JP" altLang="en-US" sz="2400" dirty="0"/>
            </a:p>
          </p:txBody>
        </p:sp>
        <p:cxnSp>
          <p:nvCxnSpPr>
            <p:cNvPr id="4" name="直線矢印コネクタ 3"/>
            <p:cNvCxnSpPr>
              <a:stCxn id="55" idx="2"/>
              <a:endCxn id="54" idx="6"/>
            </p:cNvCxnSpPr>
            <p:nvPr/>
          </p:nvCxnSpPr>
          <p:spPr>
            <a:xfrm flipH="1">
              <a:off x="5097564" y="4421156"/>
              <a:ext cx="149373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矢印コネクタ 61"/>
            <p:cNvCxnSpPr>
              <a:stCxn id="55" idx="4"/>
              <a:endCxn id="56" idx="0"/>
            </p:cNvCxnSpPr>
            <p:nvPr/>
          </p:nvCxnSpPr>
          <p:spPr>
            <a:xfrm flipH="1">
              <a:off x="6836534" y="4669337"/>
              <a:ext cx="2948" cy="114654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/>
            <p:cNvCxnSpPr>
              <a:stCxn id="57" idx="1"/>
              <a:endCxn id="55" idx="6"/>
            </p:cNvCxnSpPr>
            <p:nvPr/>
          </p:nvCxnSpPr>
          <p:spPr>
            <a:xfrm flipH="1" flipV="1">
              <a:off x="7087663" y="4421156"/>
              <a:ext cx="977200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矢印コネクタ 67"/>
            <p:cNvCxnSpPr>
              <a:stCxn id="57" idx="3"/>
              <a:endCxn id="56" idx="6"/>
            </p:cNvCxnSpPr>
            <p:nvPr/>
          </p:nvCxnSpPr>
          <p:spPr>
            <a:xfrm flipH="1">
              <a:off x="7084715" y="5418099"/>
              <a:ext cx="980148" cy="6459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線矢印コネクタ 72"/>
            <p:cNvCxnSpPr>
              <a:stCxn id="2" idx="6"/>
              <a:endCxn id="56" idx="2"/>
            </p:cNvCxnSpPr>
            <p:nvPr/>
          </p:nvCxnSpPr>
          <p:spPr>
            <a:xfrm>
              <a:off x="5103985" y="6064062"/>
              <a:ext cx="1484367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矢印コネクタ 76"/>
            <p:cNvCxnSpPr>
              <a:stCxn id="54" idx="4"/>
              <a:endCxn id="2" idx="0"/>
            </p:cNvCxnSpPr>
            <p:nvPr/>
          </p:nvCxnSpPr>
          <p:spPr>
            <a:xfrm>
              <a:off x="4849383" y="4669338"/>
              <a:ext cx="6421" cy="114654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/>
            <p:cNvCxnSpPr>
              <a:stCxn id="58" idx="7"/>
              <a:endCxn id="54" idx="2"/>
            </p:cNvCxnSpPr>
            <p:nvPr/>
          </p:nvCxnSpPr>
          <p:spPr>
            <a:xfrm flipV="1">
              <a:off x="3701076" y="4421157"/>
              <a:ext cx="900125" cy="64596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線矢印コネクタ 83"/>
            <p:cNvCxnSpPr>
              <a:stCxn id="58" idx="5"/>
              <a:endCxn id="2" idx="2"/>
            </p:cNvCxnSpPr>
            <p:nvPr/>
          </p:nvCxnSpPr>
          <p:spPr>
            <a:xfrm>
              <a:off x="3701076" y="5418098"/>
              <a:ext cx="906546" cy="64596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矢印コネクタ 86"/>
            <p:cNvCxnSpPr>
              <a:stCxn id="58" idx="6"/>
              <a:endCxn id="55" idx="3"/>
            </p:cNvCxnSpPr>
            <p:nvPr/>
          </p:nvCxnSpPr>
          <p:spPr>
            <a:xfrm flipV="1">
              <a:off x="3773767" y="4596646"/>
              <a:ext cx="2890224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4441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Adjacent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In a directed graph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, if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w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is an edge in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E</a:t>
            </a:r>
            <a:r>
              <a:rPr lang="en-US" altLang="ja-JP" dirty="0">
                <a:ea typeface="ＭＳ Ｐゴシック" pitchFamily="34" charset="-128"/>
              </a:rPr>
              <a:t> then:</a:t>
            </a:r>
          </a:p>
          <a:p>
            <a:pPr lvl="1">
              <a:defRPr/>
            </a:pPr>
            <a:r>
              <a:rPr lang="en-US" altLang="ja-JP" dirty="0">
                <a:ea typeface="ＭＳ Ｐゴシック" pitchFamily="34" charset="-128"/>
              </a:rPr>
              <a:t>we say vertex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w</a:t>
            </a:r>
            <a:r>
              <a:rPr lang="en-US" altLang="ja-JP" dirty="0">
                <a:ea typeface="ＭＳ Ｐゴシック" pitchFamily="34" charset="-128"/>
              </a:rPr>
              <a:t> is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adjacent</a:t>
            </a:r>
            <a:r>
              <a:rPr lang="en-US" altLang="ja-JP" dirty="0">
                <a:ea typeface="ＭＳ Ｐゴシック" pitchFamily="34" charset="-128"/>
              </a:rPr>
              <a:t> to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. </a:t>
            </a:r>
          </a:p>
          <a:p>
            <a:pPr lvl="1">
              <a:defRPr/>
            </a:pPr>
            <a:r>
              <a:rPr lang="en-US" altLang="ja-JP" dirty="0">
                <a:ea typeface="ＭＳ Ｐゴシック" pitchFamily="34" charset="-128"/>
              </a:rPr>
              <a:t>We also say edge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w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 </a:t>
            </a:r>
            <a:r>
              <a:rPr lang="en-US" altLang="ja-JP" dirty="0">
                <a:ea typeface="ＭＳ Ｐゴシック" pitchFamily="34" charset="-128"/>
              </a:rPr>
              <a:t>is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from</a:t>
            </a:r>
            <a:r>
              <a:rPr lang="en-US" altLang="ja-JP" dirty="0">
                <a:ea typeface="ＭＳ Ｐゴシック" pitchFamily="34" charset="-128"/>
              </a:rPr>
              <a:t>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to</a:t>
            </a:r>
            <a:r>
              <a:rPr lang="en-US" altLang="ja-JP" dirty="0">
                <a:ea typeface="ＭＳ Ｐゴシック" pitchFamily="34" charset="-128"/>
              </a:rPr>
              <a:t>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w</a:t>
            </a:r>
            <a:r>
              <a:rPr lang="en-US" altLang="ja-JP" dirty="0">
                <a:ea typeface="ＭＳ Ｐゴシック" pitchFamily="34" charset="-128"/>
              </a:rPr>
              <a:t>. </a:t>
            </a:r>
          </a:p>
          <a:p>
            <a:pPr lvl="1">
              <a:defRPr/>
            </a:pPr>
            <a:r>
              <a:rPr lang="en-US" altLang="ja-JP" dirty="0">
                <a:ea typeface="ＭＳ Ｐゴシック" pitchFamily="34" charset="-128"/>
              </a:rPr>
              <a:t>The number of vertices adjacent to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 </a:t>
            </a:r>
            <a:r>
              <a:rPr lang="en-US" altLang="ja-JP" dirty="0">
                <a:ea typeface="ＭＳ Ｐゴシック" pitchFamily="34" charset="-128"/>
              </a:rPr>
              <a:t>is the (</a:t>
            </a:r>
            <a:r>
              <a:rPr lang="en-US" altLang="ja-JP" dirty="0">
                <a:solidFill>
                  <a:srgbClr val="FF0000"/>
                </a:solidFill>
                <a:ea typeface="ＭＳ Ｐゴシック" pitchFamily="34" charset="-128"/>
              </a:rPr>
              <a:t>out-</a:t>
            </a:r>
            <a:r>
              <a:rPr lang="en-US" altLang="ja-JP" dirty="0">
                <a:ea typeface="ＭＳ Ｐゴシック" pitchFamily="34" charset="-128"/>
              </a:rPr>
              <a:t>) </a:t>
            </a:r>
            <a:r>
              <a:rPr lang="en-US" altLang="ja-JP" dirty="0">
                <a:solidFill>
                  <a:srgbClr val="FF0000"/>
                </a:solidFill>
                <a:ea typeface="ＭＳ Ｐゴシック" pitchFamily="34" charset="-128"/>
              </a:rPr>
              <a:t>degree</a:t>
            </a:r>
            <a:r>
              <a:rPr lang="en-US" altLang="ja-JP" dirty="0">
                <a:ea typeface="ＭＳ Ｐゴシック" pitchFamily="34" charset="-128"/>
              </a:rPr>
              <a:t> of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In an undirected graph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, </a:t>
            </a:r>
          </a:p>
          <a:p>
            <a:pPr lvl="1">
              <a:defRPr/>
            </a:pP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w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 </a:t>
            </a:r>
            <a:r>
              <a:rPr lang="en-US" altLang="ja-JP" dirty="0">
                <a:ea typeface="ＭＳ Ｐゴシック" pitchFamily="34" charset="-128"/>
              </a:rPr>
              <a:t>and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w, v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 </a:t>
            </a:r>
            <a:r>
              <a:rPr lang="en-US" altLang="ja-JP" dirty="0">
                <a:ea typeface="ＭＳ Ｐゴシック" pitchFamily="34" charset="-128"/>
              </a:rPr>
              <a:t>are the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same edge</a:t>
            </a:r>
            <a:r>
              <a:rPr lang="en-US" altLang="ja-JP" dirty="0">
                <a:ea typeface="ＭＳ Ｐゴシック" pitchFamily="34" charset="-128"/>
              </a:rPr>
              <a:t>. </a:t>
            </a:r>
          </a:p>
          <a:p>
            <a:pPr lvl="1">
              <a:defRPr/>
            </a:pP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w</a:t>
            </a:r>
            <a:r>
              <a:rPr lang="en-US" altLang="ja-JP" dirty="0">
                <a:ea typeface="ＭＳ Ｐゴシック" pitchFamily="34" charset="-128"/>
              </a:rPr>
              <a:t> is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adjacent</a:t>
            </a:r>
            <a:r>
              <a:rPr lang="en-US" altLang="ja-JP" dirty="0">
                <a:ea typeface="ＭＳ Ｐゴシック" pitchFamily="34" charset="-128"/>
              </a:rPr>
              <a:t> to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 if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w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is in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E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pPr lvl="1">
              <a:defRPr/>
            </a:pPr>
            <a:r>
              <a:rPr lang="en-US" altLang="ja-JP" dirty="0">
                <a:ea typeface="ＭＳ Ｐゴシック" pitchFamily="34" charset="-128"/>
              </a:rPr>
              <a:t>The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degree of a vertex</a:t>
            </a:r>
            <a:r>
              <a:rPr lang="en-US" altLang="ja-JP" dirty="0">
                <a:ea typeface="ＭＳ Ｐゴシック" pitchFamily="34" charset="-128"/>
              </a:rPr>
              <a:t> is the number of vertices adjacent to it.</a:t>
            </a:r>
          </a:p>
          <a:p>
            <a:pPr lvl="1">
              <a:defRPr/>
            </a:pPr>
            <a:r>
              <a:rPr lang="en-US" altLang="ja-JP" dirty="0">
                <a:ea typeface="ＭＳ Ｐゴシック" pitchFamily="34" charset="-128"/>
              </a:rPr>
              <a:t>We say the edge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w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is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incident on</a:t>
            </a:r>
            <a:r>
              <a:rPr lang="en-US" altLang="ja-JP" dirty="0">
                <a:ea typeface="ＭＳ Ｐゴシック" pitchFamily="34" charset="-128"/>
              </a:rPr>
              <a:t>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ea typeface="ＭＳ Ｐゴシック" pitchFamily="34" charset="-128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19133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Path and Cycle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ja-JP" dirty="0">
                <a:ea typeface="ＭＳ Ｐゴシック" pitchFamily="34" charset="-128"/>
              </a:rPr>
              <a:t>A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path</a:t>
            </a:r>
            <a:r>
              <a:rPr lang="en-US" altLang="ja-JP" dirty="0">
                <a:ea typeface="ＭＳ Ｐゴシック" pitchFamily="34" charset="-128"/>
              </a:rPr>
              <a:t> in a graph is a sequence of edges of the form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1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,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2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), 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2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,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3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), ..., 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i="1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n</a:t>
            </a:r>
            <a:r>
              <a:rPr lang="en-US" altLang="ja-JP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-1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,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i="1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n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. The path is from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baseline="-25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1</a:t>
            </a:r>
            <a:r>
              <a:rPr lang="en-US" altLang="ja-JP" dirty="0">
                <a:ea typeface="ＭＳ Ｐゴシック" pitchFamily="34" charset="-128"/>
              </a:rPr>
              <a:t> to</a:t>
            </a:r>
            <a:r>
              <a:rPr lang="en-US" altLang="ja-JP" i="1" dirty="0">
                <a:ea typeface="ＭＳ Ｐゴシック" pitchFamily="34" charset="-128"/>
              </a:rPr>
              <a:t> 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i="1" baseline="-25000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n</a:t>
            </a:r>
            <a:r>
              <a:rPr lang="en-US" altLang="ja-JP" dirty="0">
                <a:ea typeface="ＭＳ Ｐゴシック" pitchFamily="34" charset="-128"/>
              </a:rPr>
              <a:t> of length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n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-1</a:t>
            </a:r>
            <a:r>
              <a:rPr lang="en-US" altLang="ja-JP" dirty="0">
                <a:ea typeface="ＭＳ Ｐゴシック" pitchFamily="34" charset="-128"/>
              </a:rPr>
              <a:t>. </a:t>
            </a:r>
          </a:p>
          <a:p>
            <a:pPr lvl="1">
              <a:defRPr/>
            </a:pPr>
            <a:r>
              <a:rPr lang="en-US" altLang="ja-JP" dirty="0">
                <a:ea typeface="ＭＳ Ｐゴシック" pitchFamily="34" charset="-128"/>
              </a:rPr>
              <a:t>As a special case, a single vertex denotes a path of length 0 from itself to itself. </a:t>
            </a:r>
          </a:p>
          <a:p>
            <a:pPr lvl="1">
              <a:defRPr/>
            </a:pPr>
            <a:r>
              <a:rPr lang="en-US" altLang="ja-JP" dirty="0">
                <a:ea typeface="ＭＳ Ｐゴシック" pitchFamily="34" charset="-128"/>
              </a:rPr>
              <a:t>A path is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simple</a:t>
            </a:r>
            <a:r>
              <a:rPr lang="en-US" altLang="ja-JP" dirty="0">
                <a:ea typeface="ＭＳ Ｐゴシック" pitchFamily="34" charset="-128"/>
              </a:rPr>
              <a:t> if </a:t>
            </a:r>
            <a:r>
              <a:rPr lang="en-US" altLang="ja-JP" u="sng" dirty="0">
                <a:ea typeface="ＭＳ Ｐゴシック" pitchFamily="34" charset="-128"/>
              </a:rPr>
              <a:t>all edges and all vertices on the path</a:t>
            </a:r>
            <a:r>
              <a:rPr lang="en-US" altLang="ja-JP" dirty="0">
                <a:ea typeface="ＭＳ Ｐゴシック" pitchFamily="34" charset="-128"/>
              </a:rPr>
              <a:t>, except possibly the first and the last vertices, are distinct.</a:t>
            </a:r>
          </a:p>
          <a:p>
            <a:pPr lvl="1">
              <a:defRPr/>
            </a:pPr>
            <a:r>
              <a:rPr lang="en-US" altLang="ja-JP" dirty="0">
                <a:ea typeface="ＭＳ Ｐゴシック" pitchFamily="34" charset="-128"/>
              </a:rPr>
              <a:t>A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cycle</a:t>
            </a:r>
            <a:r>
              <a:rPr lang="en-US" altLang="ja-JP" dirty="0">
                <a:ea typeface="ＭＳ Ｐゴシック" pitchFamily="34" charset="-128"/>
              </a:rPr>
              <a:t> is a simple path of length at least 1 which begins and ends at the same vertex. In an undirected graph, a cycle must be of length at least 3.</a:t>
            </a:r>
          </a:p>
          <a:p>
            <a:pPr>
              <a:defRPr/>
            </a:pPr>
            <a:endParaRPr lang="en-US" altLang="ja-JP" dirty="0">
              <a:ea typeface="ＭＳ Ｐゴシック" pitchFamily="34" charset="-128"/>
            </a:endParaRPr>
          </a:p>
          <a:p>
            <a:endParaRPr kumimoji="1" lang="ja-JP" altLang="en-US" dirty="0"/>
          </a:p>
        </p:txBody>
      </p:sp>
      <p:grpSp>
        <p:nvGrpSpPr>
          <p:cNvPr id="4" name="グループ化 3"/>
          <p:cNvGrpSpPr/>
          <p:nvPr/>
        </p:nvGrpSpPr>
        <p:grpSpPr>
          <a:xfrm>
            <a:off x="3228392" y="4934557"/>
            <a:ext cx="3355124" cy="1377343"/>
            <a:chOff x="3277404" y="4172974"/>
            <a:chExt cx="5211131" cy="2139269"/>
          </a:xfrm>
        </p:grpSpPr>
        <p:sp>
          <p:nvSpPr>
            <p:cNvPr id="5" name="楕円 4"/>
            <p:cNvSpPr/>
            <p:nvPr/>
          </p:nvSpPr>
          <p:spPr>
            <a:xfrm>
              <a:off x="460762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6" name="楕円 5"/>
            <p:cNvSpPr/>
            <p:nvPr/>
          </p:nvSpPr>
          <p:spPr>
            <a:xfrm>
              <a:off x="4601201" y="4172975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b</a:t>
              </a:r>
              <a:endParaRPr kumimoji="1" lang="ja-JP" altLang="en-US" dirty="0"/>
            </a:p>
          </p:txBody>
        </p:sp>
        <p:sp>
          <p:nvSpPr>
            <p:cNvPr id="7" name="楕円 6"/>
            <p:cNvSpPr/>
            <p:nvPr/>
          </p:nvSpPr>
          <p:spPr>
            <a:xfrm>
              <a:off x="6591300" y="4172974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8" name="楕円 7"/>
            <p:cNvSpPr/>
            <p:nvPr/>
          </p:nvSpPr>
          <p:spPr>
            <a:xfrm>
              <a:off x="658835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sp>
          <p:nvSpPr>
            <p:cNvPr id="9" name="楕円 8"/>
            <p:cNvSpPr/>
            <p:nvPr/>
          </p:nvSpPr>
          <p:spPr>
            <a:xfrm>
              <a:off x="7992172" y="4994427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10" name="楕円 9"/>
            <p:cNvSpPr/>
            <p:nvPr/>
          </p:nvSpPr>
          <p:spPr>
            <a:xfrm>
              <a:off x="3277404" y="4994426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/>
                <a:t>a</a:t>
              </a:r>
              <a:endParaRPr kumimoji="1" lang="ja-JP" altLang="en-US" dirty="0"/>
            </a:p>
          </p:txBody>
        </p:sp>
        <p:cxnSp>
          <p:nvCxnSpPr>
            <p:cNvPr id="11" name="直線矢印コネクタ 10"/>
            <p:cNvCxnSpPr>
              <a:stCxn id="7" idx="2"/>
              <a:endCxn id="6" idx="6"/>
            </p:cNvCxnSpPr>
            <p:nvPr/>
          </p:nvCxnSpPr>
          <p:spPr>
            <a:xfrm flipH="1">
              <a:off x="5097564" y="4421156"/>
              <a:ext cx="149373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/>
            <p:cNvCxnSpPr>
              <a:stCxn id="9" idx="1"/>
              <a:endCxn id="7" idx="6"/>
            </p:cNvCxnSpPr>
            <p:nvPr/>
          </p:nvCxnSpPr>
          <p:spPr>
            <a:xfrm flipH="1" flipV="1">
              <a:off x="7087663" y="4421156"/>
              <a:ext cx="977200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矢印コネクタ 13"/>
            <p:cNvCxnSpPr>
              <a:stCxn id="9" idx="3"/>
              <a:endCxn id="8" idx="6"/>
            </p:cNvCxnSpPr>
            <p:nvPr/>
          </p:nvCxnSpPr>
          <p:spPr>
            <a:xfrm flipH="1">
              <a:off x="7084715" y="5418099"/>
              <a:ext cx="980148" cy="6459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/>
            <p:cNvCxnSpPr>
              <a:stCxn id="5" idx="6"/>
              <a:endCxn id="8" idx="2"/>
            </p:cNvCxnSpPr>
            <p:nvPr/>
          </p:nvCxnSpPr>
          <p:spPr>
            <a:xfrm>
              <a:off x="5103985" y="6064062"/>
              <a:ext cx="1484367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/>
            <p:cNvCxnSpPr>
              <a:stCxn id="10" idx="7"/>
              <a:endCxn id="6" idx="2"/>
            </p:cNvCxnSpPr>
            <p:nvPr/>
          </p:nvCxnSpPr>
          <p:spPr>
            <a:xfrm flipV="1">
              <a:off x="3701076" y="4421157"/>
              <a:ext cx="900125" cy="64596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グループ化 19"/>
          <p:cNvGrpSpPr/>
          <p:nvPr/>
        </p:nvGrpSpPr>
        <p:grpSpPr>
          <a:xfrm>
            <a:off x="7405212" y="4934557"/>
            <a:ext cx="3355124" cy="1377343"/>
            <a:chOff x="3277404" y="4172974"/>
            <a:chExt cx="5211131" cy="2139269"/>
          </a:xfrm>
        </p:grpSpPr>
        <p:sp>
          <p:nvSpPr>
            <p:cNvPr id="21" name="楕円 20"/>
            <p:cNvSpPr/>
            <p:nvPr/>
          </p:nvSpPr>
          <p:spPr>
            <a:xfrm>
              <a:off x="460762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f</a:t>
              </a:r>
              <a:endParaRPr kumimoji="1" lang="ja-JP" altLang="en-US" dirty="0"/>
            </a:p>
          </p:txBody>
        </p:sp>
        <p:sp>
          <p:nvSpPr>
            <p:cNvPr id="22" name="楕円 21"/>
            <p:cNvSpPr/>
            <p:nvPr/>
          </p:nvSpPr>
          <p:spPr>
            <a:xfrm>
              <a:off x="4601201" y="4172975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b</a:t>
              </a:r>
              <a:endParaRPr kumimoji="1" lang="ja-JP" altLang="en-US" dirty="0"/>
            </a:p>
          </p:txBody>
        </p:sp>
        <p:sp>
          <p:nvSpPr>
            <p:cNvPr id="23" name="楕円 22"/>
            <p:cNvSpPr/>
            <p:nvPr/>
          </p:nvSpPr>
          <p:spPr>
            <a:xfrm>
              <a:off x="6591300" y="4172974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c</a:t>
              </a:r>
              <a:endParaRPr kumimoji="1" lang="ja-JP" altLang="en-US" dirty="0"/>
            </a:p>
          </p:txBody>
        </p:sp>
        <p:sp>
          <p:nvSpPr>
            <p:cNvPr id="24" name="楕円 23"/>
            <p:cNvSpPr/>
            <p:nvPr/>
          </p:nvSpPr>
          <p:spPr>
            <a:xfrm>
              <a:off x="658835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dirty="0"/>
                <a:t>e</a:t>
              </a:r>
              <a:endParaRPr kumimoji="1" lang="ja-JP" altLang="en-US" dirty="0"/>
            </a:p>
          </p:txBody>
        </p:sp>
        <p:sp>
          <p:nvSpPr>
            <p:cNvPr id="25" name="楕円 24"/>
            <p:cNvSpPr/>
            <p:nvPr/>
          </p:nvSpPr>
          <p:spPr>
            <a:xfrm>
              <a:off x="7992172" y="4994427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/>
                <a:t>d</a:t>
              </a:r>
              <a:endParaRPr kumimoji="1" lang="ja-JP" altLang="en-US" dirty="0"/>
            </a:p>
          </p:txBody>
        </p:sp>
        <p:sp>
          <p:nvSpPr>
            <p:cNvPr id="26" name="楕円 25"/>
            <p:cNvSpPr/>
            <p:nvPr/>
          </p:nvSpPr>
          <p:spPr>
            <a:xfrm>
              <a:off x="3277404" y="4994426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/>
                <a:t>a</a:t>
              </a:r>
              <a:endParaRPr kumimoji="1" lang="ja-JP" altLang="en-US" dirty="0"/>
            </a:p>
          </p:txBody>
        </p:sp>
        <p:cxnSp>
          <p:nvCxnSpPr>
            <p:cNvPr id="27" name="直線矢印コネクタ 26"/>
            <p:cNvCxnSpPr>
              <a:stCxn id="23" idx="2"/>
              <a:endCxn id="22" idx="6"/>
            </p:cNvCxnSpPr>
            <p:nvPr/>
          </p:nvCxnSpPr>
          <p:spPr>
            <a:xfrm flipH="1">
              <a:off x="5097564" y="4421156"/>
              <a:ext cx="149373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/>
            <p:cNvCxnSpPr>
              <a:stCxn id="25" idx="1"/>
              <a:endCxn id="23" idx="6"/>
            </p:cNvCxnSpPr>
            <p:nvPr/>
          </p:nvCxnSpPr>
          <p:spPr>
            <a:xfrm flipH="1" flipV="1">
              <a:off x="7087663" y="4421156"/>
              <a:ext cx="977200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矢印コネクタ 28"/>
            <p:cNvCxnSpPr>
              <a:stCxn id="25" idx="3"/>
              <a:endCxn id="24" idx="6"/>
            </p:cNvCxnSpPr>
            <p:nvPr/>
          </p:nvCxnSpPr>
          <p:spPr>
            <a:xfrm flipH="1">
              <a:off x="7084715" y="5418099"/>
              <a:ext cx="980148" cy="6459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矢印コネクタ 29"/>
            <p:cNvCxnSpPr>
              <a:stCxn id="21" idx="6"/>
              <a:endCxn id="24" idx="2"/>
            </p:cNvCxnSpPr>
            <p:nvPr/>
          </p:nvCxnSpPr>
          <p:spPr>
            <a:xfrm>
              <a:off x="5103985" y="6064062"/>
              <a:ext cx="1484367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矢印コネクタ 30"/>
            <p:cNvCxnSpPr>
              <a:stCxn id="26" idx="7"/>
              <a:endCxn id="22" idx="2"/>
            </p:cNvCxnSpPr>
            <p:nvPr/>
          </p:nvCxnSpPr>
          <p:spPr>
            <a:xfrm flipV="1">
              <a:off x="3701076" y="4421157"/>
              <a:ext cx="900125" cy="64596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直線矢印コネクタ 31"/>
          <p:cNvCxnSpPr>
            <a:stCxn id="26" idx="5"/>
            <a:endCxn id="21" idx="2"/>
          </p:cNvCxnSpPr>
          <p:nvPr/>
        </p:nvCxnSpPr>
        <p:spPr>
          <a:xfrm>
            <a:off x="7677988" y="5736215"/>
            <a:ext cx="583669" cy="415897"/>
          </a:xfrm>
          <a:prstGeom prst="straightConnector1">
            <a:avLst/>
          </a:prstGeom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35"/>
          <p:cNvSpPr txBox="1"/>
          <p:nvPr/>
        </p:nvSpPr>
        <p:spPr>
          <a:xfrm>
            <a:off x="4427944" y="5436678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Simple</a:t>
            </a:r>
            <a:endParaRPr kumimoji="1" lang="ja-JP" altLang="en-US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8674389" y="5463439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Cycle</a:t>
            </a:r>
          </a:p>
        </p:txBody>
      </p:sp>
    </p:spTree>
    <p:extLst>
      <p:ext uri="{BB962C8B-B14F-4D97-AF65-F5344CB8AC3E}">
        <p14:creationId xmlns:p14="http://schemas.microsoft.com/office/powerpoint/2010/main" val="762079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>
                <a:ea typeface="ＭＳ Ｐゴシック" pitchFamily="34" charset="-128"/>
              </a:rPr>
              <a:t>Adjacency Matrix</a:t>
            </a:r>
          </a:p>
        </p:txBody>
      </p:sp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838200" y="1530220"/>
            <a:ext cx="10515600" cy="4646743"/>
          </a:xfrm>
        </p:spPr>
        <p:txBody>
          <a:bodyPr/>
          <a:lstStyle/>
          <a:p>
            <a:r>
              <a:rPr lang="en-US" altLang="ja-JP" dirty="0">
                <a:ea typeface="ＭＳ Ｐゴシック" pitchFamily="34" charset="-128"/>
              </a:rPr>
              <a:t>One of the common representations for a graph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is the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adjacency matrix</a:t>
            </a:r>
            <a:r>
              <a:rPr lang="en-US" altLang="ja-JP" dirty="0">
                <a:ea typeface="ＭＳ Ｐゴシック" pitchFamily="34" charset="-128"/>
              </a:rPr>
              <a:t>, a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|×|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</a:t>
            </a:r>
            <a:r>
              <a:rPr lang="en-US" altLang="ja-JP" dirty="0">
                <a:ea typeface="ＭＳ Ｐゴシック" pitchFamily="34" charset="-128"/>
              </a:rPr>
              <a:t> matrix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A</a:t>
            </a:r>
            <a:r>
              <a:rPr lang="en-US" altLang="ja-JP" dirty="0">
                <a:ea typeface="ＭＳ Ｐゴシック" pitchFamily="34" charset="-128"/>
              </a:rPr>
              <a:t> of </a:t>
            </a:r>
            <a:r>
              <a:rPr lang="en-US" altLang="ja-JP" dirty="0">
                <a:solidFill>
                  <a:srgbClr val="FF0000"/>
                </a:solidFill>
                <a:ea typeface="ＭＳ Ｐゴシック" pitchFamily="34" charset="-128"/>
              </a:rPr>
              <a:t>0</a:t>
            </a:r>
            <a:r>
              <a:rPr lang="en-US" altLang="ja-JP" dirty="0">
                <a:ea typeface="ＭＳ Ｐゴシック" pitchFamily="34" charset="-128"/>
              </a:rPr>
              <a:t>'s and </a:t>
            </a:r>
            <a:r>
              <a:rPr lang="en-US" altLang="ja-JP" dirty="0">
                <a:solidFill>
                  <a:srgbClr val="FF0000"/>
                </a:solidFill>
                <a:ea typeface="ＭＳ Ｐゴシック" pitchFamily="34" charset="-128"/>
              </a:rPr>
              <a:t>1</a:t>
            </a:r>
            <a:r>
              <a:rPr lang="en-US" altLang="ja-JP" dirty="0">
                <a:ea typeface="ＭＳ Ｐゴシック" pitchFamily="34" charset="-128"/>
              </a:rPr>
              <a:t>'s, where</a:t>
            </a:r>
            <a:br>
              <a:rPr lang="en-US" altLang="ja-JP" dirty="0">
                <a:ea typeface="ＭＳ Ｐゴシック" pitchFamily="34" charset="-128"/>
              </a:rPr>
            </a:br>
            <a:r>
              <a:rPr lang="en-US" altLang="ja-JP" dirty="0">
                <a:ea typeface="ＭＳ Ｐゴシック" pitchFamily="34" charset="-128"/>
              </a:rPr>
              <a:t>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A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[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i,j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] = 1</a:t>
            </a:r>
            <a:r>
              <a:rPr lang="en-US" altLang="ja-JP" dirty="0">
                <a:ea typeface="ＭＳ Ｐゴシック" pitchFamily="34" charset="-128"/>
              </a:rPr>
              <a:t> if there is an edge from vertex 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i</a:t>
            </a:r>
            <a:r>
              <a:rPr lang="en-US" altLang="ja-JP" dirty="0">
                <a:ea typeface="ＭＳ Ｐゴシック" pitchFamily="34" charset="-128"/>
              </a:rPr>
              <a:t> to vertex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j</a:t>
            </a:r>
            <a:r>
              <a:rPr lang="en-US" altLang="ja-JP" dirty="0">
                <a:ea typeface="ＭＳ Ｐゴシック" pitchFamily="34" charset="-128"/>
              </a:rPr>
              <a:t>. </a:t>
            </a:r>
          </a:p>
          <a:p>
            <a:r>
              <a:rPr lang="en-US" altLang="ja-JP" dirty="0">
                <a:ea typeface="ＭＳ Ｐゴシック" pitchFamily="34" charset="-128"/>
              </a:rPr>
              <a:t>The adjacency matrix requires </a:t>
            </a:r>
            <a:r>
              <a:rPr lang="en-US" altLang="ja-JP" i="1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O</a:t>
            </a:r>
            <a:r>
              <a:rPr lang="en-US" altLang="ja-JP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|V|</a:t>
            </a:r>
            <a:r>
              <a:rPr lang="en-US" altLang="ja-JP" u="sng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2</a:t>
            </a:r>
            <a:r>
              <a:rPr lang="en-US" altLang="ja-JP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 </a:t>
            </a:r>
            <a:r>
              <a:rPr lang="en-US" altLang="ja-JP" dirty="0">
                <a:ea typeface="ＭＳ Ｐゴシック" pitchFamily="34" charset="-128"/>
              </a:rPr>
              <a:t>memory space for graph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.</a:t>
            </a:r>
          </a:p>
        </p:txBody>
      </p:sp>
      <p:grpSp>
        <p:nvGrpSpPr>
          <p:cNvPr id="33" name="グループ化 32"/>
          <p:cNvGrpSpPr/>
          <p:nvPr/>
        </p:nvGrpSpPr>
        <p:grpSpPr>
          <a:xfrm>
            <a:off x="6142669" y="4109468"/>
            <a:ext cx="5211131" cy="2139269"/>
            <a:chOff x="3277404" y="4172974"/>
            <a:chExt cx="5211131" cy="2139269"/>
          </a:xfrm>
        </p:grpSpPr>
        <p:sp>
          <p:nvSpPr>
            <p:cNvPr id="34" name="楕円 33"/>
            <p:cNvSpPr/>
            <p:nvPr/>
          </p:nvSpPr>
          <p:spPr>
            <a:xfrm>
              <a:off x="460762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f</a:t>
              </a:r>
              <a:endParaRPr kumimoji="1" lang="ja-JP" altLang="en-US" sz="2400" dirty="0"/>
            </a:p>
          </p:txBody>
        </p:sp>
        <p:sp>
          <p:nvSpPr>
            <p:cNvPr id="35" name="楕円 34"/>
            <p:cNvSpPr/>
            <p:nvPr/>
          </p:nvSpPr>
          <p:spPr>
            <a:xfrm>
              <a:off x="4601201" y="4172975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b</a:t>
              </a:r>
              <a:endParaRPr kumimoji="1" lang="ja-JP" altLang="en-US" sz="2400" dirty="0"/>
            </a:p>
          </p:txBody>
        </p:sp>
        <p:sp>
          <p:nvSpPr>
            <p:cNvPr id="36" name="楕円 35"/>
            <p:cNvSpPr/>
            <p:nvPr/>
          </p:nvSpPr>
          <p:spPr>
            <a:xfrm>
              <a:off x="6591300" y="4172974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c</a:t>
              </a:r>
              <a:endParaRPr kumimoji="1" lang="ja-JP" altLang="en-US" sz="2400" dirty="0"/>
            </a:p>
          </p:txBody>
        </p:sp>
        <p:sp>
          <p:nvSpPr>
            <p:cNvPr id="37" name="楕円 36"/>
            <p:cNvSpPr/>
            <p:nvPr/>
          </p:nvSpPr>
          <p:spPr>
            <a:xfrm>
              <a:off x="658835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e</a:t>
              </a:r>
              <a:endParaRPr kumimoji="1" lang="ja-JP" altLang="en-US" sz="2400" dirty="0"/>
            </a:p>
          </p:txBody>
        </p:sp>
        <p:sp>
          <p:nvSpPr>
            <p:cNvPr id="38" name="楕円 37"/>
            <p:cNvSpPr/>
            <p:nvPr/>
          </p:nvSpPr>
          <p:spPr>
            <a:xfrm>
              <a:off x="7992172" y="4994427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d</a:t>
              </a:r>
              <a:endParaRPr kumimoji="1" lang="ja-JP" altLang="en-US" sz="2400" dirty="0"/>
            </a:p>
          </p:txBody>
        </p:sp>
        <p:sp>
          <p:nvSpPr>
            <p:cNvPr id="39" name="楕円 38"/>
            <p:cNvSpPr/>
            <p:nvPr/>
          </p:nvSpPr>
          <p:spPr>
            <a:xfrm>
              <a:off x="3277404" y="4994426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a</a:t>
              </a:r>
              <a:endParaRPr kumimoji="1" lang="ja-JP" altLang="en-US" sz="2400" dirty="0"/>
            </a:p>
          </p:txBody>
        </p:sp>
        <p:cxnSp>
          <p:nvCxnSpPr>
            <p:cNvPr id="40" name="直線矢印コネクタ 39"/>
            <p:cNvCxnSpPr>
              <a:stCxn id="36" idx="2"/>
              <a:endCxn id="35" idx="6"/>
            </p:cNvCxnSpPr>
            <p:nvPr/>
          </p:nvCxnSpPr>
          <p:spPr>
            <a:xfrm flipH="1">
              <a:off x="5097564" y="4421156"/>
              <a:ext cx="149373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矢印コネクタ 40"/>
            <p:cNvCxnSpPr>
              <a:stCxn id="36" idx="4"/>
              <a:endCxn id="37" idx="0"/>
            </p:cNvCxnSpPr>
            <p:nvPr/>
          </p:nvCxnSpPr>
          <p:spPr>
            <a:xfrm flipH="1">
              <a:off x="6836534" y="4669337"/>
              <a:ext cx="2948" cy="114654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矢印コネクタ 41"/>
            <p:cNvCxnSpPr>
              <a:stCxn id="38" idx="1"/>
              <a:endCxn id="36" idx="6"/>
            </p:cNvCxnSpPr>
            <p:nvPr/>
          </p:nvCxnSpPr>
          <p:spPr>
            <a:xfrm flipH="1" flipV="1">
              <a:off x="7087663" y="4421156"/>
              <a:ext cx="977200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/>
            <p:cNvCxnSpPr>
              <a:stCxn id="38" idx="3"/>
              <a:endCxn id="37" idx="6"/>
            </p:cNvCxnSpPr>
            <p:nvPr/>
          </p:nvCxnSpPr>
          <p:spPr>
            <a:xfrm flipH="1">
              <a:off x="7084715" y="5418099"/>
              <a:ext cx="980148" cy="6459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矢印コネクタ 43"/>
            <p:cNvCxnSpPr>
              <a:stCxn id="34" idx="6"/>
              <a:endCxn id="37" idx="2"/>
            </p:cNvCxnSpPr>
            <p:nvPr/>
          </p:nvCxnSpPr>
          <p:spPr>
            <a:xfrm>
              <a:off x="5103985" y="6064062"/>
              <a:ext cx="1484367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矢印コネクタ 44"/>
            <p:cNvCxnSpPr>
              <a:stCxn id="35" idx="4"/>
              <a:endCxn id="34" idx="0"/>
            </p:cNvCxnSpPr>
            <p:nvPr/>
          </p:nvCxnSpPr>
          <p:spPr>
            <a:xfrm>
              <a:off x="4849383" y="4669338"/>
              <a:ext cx="6421" cy="114654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/>
            <p:cNvCxnSpPr>
              <a:stCxn id="39" idx="7"/>
              <a:endCxn id="35" idx="2"/>
            </p:cNvCxnSpPr>
            <p:nvPr/>
          </p:nvCxnSpPr>
          <p:spPr>
            <a:xfrm flipV="1">
              <a:off x="3701076" y="4421157"/>
              <a:ext cx="900125" cy="64596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矢印コネクタ 46"/>
            <p:cNvCxnSpPr>
              <a:stCxn id="39" idx="5"/>
              <a:endCxn id="34" idx="2"/>
            </p:cNvCxnSpPr>
            <p:nvPr/>
          </p:nvCxnSpPr>
          <p:spPr>
            <a:xfrm>
              <a:off x="3701076" y="5418098"/>
              <a:ext cx="906546" cy="64596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矢印コネクタ 47"/>
            <p:cNvCxnSpPr>
              <a:stCxn id="39" idx="6"/>
              <a:endCxn id="36" idx="2"/>
            </p:cNvCxnSpPr>
            <p:nvPr/>
          </p:nvCxnSpPr>
          <p:spPr>
            <a:xfrm flipV="1">
              <a:off x="3773767" y="4421156"/>
              <a:ext cx="2817533" cy="82145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矢印コネクタ 89"/>
            <p:cNvCxnSpPr>
              <a:stCxn id="35" idx="1"/>
              <a:endCxn id="39" idx="0"/>
            </p:cNvCxnSpPr>
            <p:nvPr/>
          </p:nvCxnSpPr>
          <p:spPr>
            <a:xfrm rot="16200000" flipH="1" flipV="1">
              <a:off x="3725359" y="4045893"/>
              <a:ext cx="748760" cy="1148306"/>
            </a:xfrm>
            <a:prstGeom prst="curvedConnector3">
              <a:avLst>
                <a:gd name="adj1" fmla="val -21451"/>
              </a:avLst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995652"/>
              </p:ext>
            </p:extLst>
          </p:nvPr>
        </p:nvGraphicFramePr>
        <p:xfrm>
          <a:off x="2559192" y="4005623"/>
          <a:ext cx="2286158" cy="234696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326594">
                  <a:extLst>
                    <a:ext uri="{9D8B030D-6E8A-4147-A177-3AD203B41FA5}">
                      <a16:colId xmlns:a16="http://schemas.microsoft.com/office/drawing/2014/main" val="1636539247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2362330447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1688328795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1074264056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2801336834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4036326130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3288141167"/>
                    </a:ext>
                  </a:extLst>
                </a:gridCol>
              </a:tblGrid>
              <a:tr h="241572">
                <a:tc>
                  <a:txBody>
                    <a:bodyPr/>
                    <a:lstStyle/>
                    <a:p>
                      <a:pPr algn="ct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d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6185108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5525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02955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7948420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d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5585724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711837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633237"/>
                  </a:ext>
                </a:extLst>
              </a:tr>
            </a:tbl>
          </a:graphicData>
        </a:graphic>
      </p:graphicFrame>
      <p:cxnSp>
        <p:nvCxnSpPr>
          <p:cNvPr id="51" name="直線矢印コネクタ 50"/>
          <p:cNvCxnSpPr>
            <a:stCxn id="36" idx="3"/>
            <a:endCxn id="34" idx="7"/>
          </p:cNvCxnSpPr>
          <p:nvPr/>
        </p:nvCxnSpPr>
        <p:spPr>
          <a:xfrm flipH="1">
            <a:off x="7896559" y="4533140"/>
            <a:ext cx="1632697" cy="1291925"/>
          </a:xfrm>
          <a:prstGeom prst="straightConnector1">
            <a:avLst/>
          </a:prstGeom>
          <a:ln w="254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37" idx="1"/>
            <a:endCxn id="35" idx="5"/>
          </p:cNvCxnSpPr>
          <p:nvPr/>
        </p:nvCxnSpPr>
        <p:spPr>
          <a:xfrm flipH="1" flipV="1">
            <a:off x="7890138" y="4533141"/>
            <a:ext cx="1636170" cy="1291924"/>
          </a:xfrm>
          <a:prstGeom prst="straightConnector1">
            <a:avLst/>
          </a:prstGeom>
          <a:ln w="254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テキスト ボックス 3"/>
          <p:cNvSpPr txBox="1"/>
          <p:nvPr/>
        </p:nvSpPr>
        <p:spPr>
          <a:xfrm>
            <a:off x="7809192" y="3613937"/>
            <a:ext cx="1644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Directed Graph</a:t>
            </a:r>
            <a:endParaRPr kumimoji="1" lang="ja-JP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312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ja-JP">
                <a:ea typeface="ＭＳ Ｐゴシック" pitchFamily="34" charset="-128"/>
              </a:rPr>
              <a:t>Adjacency Matrix</a:t>
            </a:r>
          </a:p>
        </p:txBody>
      </p:sp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838200" y="1530220"/>
            <a:ext cx="10515600" cy="4646743"/>
          </a:xfrm>
        </p:spPr>
        <p:txBody>
          <a:bodyPr/>
          <a:lstStyle/>
          <a:p>
            <a:r>
              <a:rPr lang="en-US" altLang="ja-JP" dirty="0">
                <a:ea typeface="ＭＳ Ｐゴシック" pitchFamily="34" charset="-128"/>
              </a:rPr>
              <a:t>One of the common representations for a graph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is the </a:t>
            </a:r>
            <a:r>
              <a:rPr lang="en-US" altLang="ja-JP" u="sng" dirty="0">
                <a:solidFill>
                  <a:srgbClr val="FF0000"/>
                </a:solidFill>
                <a:ea typeface="ＭＳ Ｐゴシック" pitchFamily="34" charset="-128"/>
              </a:rPr>
              <a:t>adjacency matrix</a:t>
            </a:r>
            <a:r>
              <a:rPr lang="en-US" altLang="ja-JP" dirty="0">
                <a:ea typeface="ＭＳ Ｐゴシック" pitchFamily="34" charset="-128"/>
              </a:rPr>
              <a:t>, a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|×|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</a:t>
            </a:r>
            <a:r>
              <a:rPr lang="en-US" altLang="ja-JP" dirty="0">
                <a:ea typeface="ＭＳ Ｐゴシック" pitchFamily="34" charset="-128"/>
              </a:rPr>
              <a:t> matrix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A</a:t>
            </a:r>
            <a:r>
              <a:rPr lang="en-US" altLang="ja-JP" dirty="0">
                <a:ea typeface="ＭＳ Ｐゴシック" pitchFamily="34" charset="-128"/>
              </a:rPr>
              <a:t> of </a:t>
            </a:r>
            <a:r>
              <a:rPr lang="en-US" altLang="ja-JP" dirty="0">
                <a:solidFill>
                  <a:srgbClr val="FF0000"/>
                </a:solidFill>
                <a:ea typeface="ＭＳ Ｐゴシック" pitchFamily="34" charset="-128"/>
              </a:rPr>
              <a:t>0</a:t>
            </a:r>
            <a:r>
              <a:rPr lang="en-US" altLang="ja-JP" dirty="0">
                <a:ea typeface="ＭＳ Ｐゴシック" pitchFamily="34" charset="-128"/>
              </a:rPr>
              <a:t>'s and </a:t>
            </a:r>
            <a:r>
              <a:rPr lang="en-US" altLang="ja-JP" dirty="0">
                <a:solidFill>
                  <a:srgbClr val="FF0000"/>
                </a:solidFill>
                <a:ea typeface="ＭＳ Ｐゴシック" pitchFamily="34" charset="-128"/>
              </a:rPr>
              <a:t>1</a:t>
            </a:r>
            <a:r>
              <a:rPr lang="en-US" altLang="ja-JP" dirty="0">
                <a:ea typeface="ＭＳ Ｐゴシック" pitchFamily="34" charset="-128"/>
              </a:rPr>
              <a:t>'s, where</a:t>
            </a:r>
            <a:br>
              <a:rPr lang="en-US" altLang="ja-JP" dirty="0">
                <a:ea typeface="ＭＳ Ｐゴシック" pitchFamily="34" charset="-128"/>
              </a:rPr>
            </a:br>
            <a:r>
              <a:rPr lang="en-US" altLang="ja-JP" dirty="0">
                <a:ea typeface="ＭＳ Ｐゴシック" pitchFamily="34" charset="-128"/>
              </a:rPr>
              <a:t>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A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[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i,j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] = 1</a:t>
            </a:r>
            <a:r>
              <a:rPr lang="en-US" altLang="ja-JP" dirty="0">
                <a:ea typeface="ＭＳ Ｐゴシック" pitchFamily="34" charset="-128"/>
              </a:rPr>
              <a:t> if there is an edge from vertex </a:t>
            </a:r>
            <a:r>
              <a:rPr lang="en-US" altLang="ja-JP" i="1" dirty="0" err="1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i</a:t>
            </a:r>
            <a:r>
              <a:rPr lang="en-US" altLang="ja-JP" dirty="0">
                <a:ea typeface="ＭＳ Ｐゴシック" pitchFamily="34" charset="-128"/>
              </a:rPr>
              <a:t> to vertex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j</a:t>
            </a:r>
            <a:r>
              <a:rPr lang="en-US" altLang="ja-JP" dirty="0">
                <a:ea typeface="ＭＳ Ｐゴシック" pitchFamily="34" charset="-128"/>
              </a:rPr>
              <a:t>. </a:t>
            </a:r>
          </a:p>
          <a:p>
            <a:r>
              <a:rPr lang="en-US" altLang="ja-JP" dirty="0">
                <a:ea typeface="ＭＳ Ｐゴシック" pitchFamily="34" charset="-128"/>
              </a:rPr>
              <a:t>The adjacency matrix requires </a:t>
            </a:r>
            <a:r>
              <a:rPr lang="en-US" altLang="ja-JP" i="1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O</a:t>
            </a:r>
            <a:r>
              <a:rPr lang="en-US" altLang="ja-JP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|V|</a:t>
            </a:r>
            <a:r>
              <a:rPr lang="en-US" altLang="ja-JP" u="sng" baseline="30000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2</a:t>
            </a:r>
            <a:r>
              <a:rPr lang="en-US" altLang="ja-JP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 </a:t>
            </a:r>
            <a:r>
              <a:rPr lang="en-US" altLang="ja-JP" dirty="0">
                <a:ea typeface="ＭＳ Ｐゴシック" pitchFamily="34" charset="-128"/>
              </a:rPr>
              <a:t>memory space for graph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.</a:t>
            </a:r>
          </a:p>
        </p:txBody>
      </p:sp>
      <p:grpSp>
        <p:nvGrpSpPr>
          <p:cNvPr id="33" name="グループ化 32"/>
          <p:cNvGrpSpPr/>
          <p:nvPr/>
        </p:nvGrpSpPr>
        <p:grpSpPr>
          <a:xfrm>
            <a:off x="6142669" y="4109468"/>
            <a:ext cx="5211131" cy="2139269"/>
            <a:chOff x="3277404" y="4172974"/>
            <a:chExt cx="5211131" cy="2139269"/>
          </a:xfrm>
        </p:grpSpPr>
        <p:sp>
          <p:nvSpPr>
            <p:cNvPr id="34" name="楕円 33"/>
            <p:cNvSpPr/>
            <p:nvPr/>
          </p:nvSpPr>
          <p:spPr>
            <a:xfrm>
              <a:off x="4607622" y="5815880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f</a:t>
              </a:r>
              <a:endParaRPr kumimoji="1" lang="ja-JP" altLang="en-US" sz="2400" dirty="0"/>
            </a:p>
          </p:txBody>
        </p:sp>
        <p:sp>
          <p:nvSpPr>
            <p:cNvPr id="35" name="楕円 34"/>
            <p:cNvSpPr/>
            <p:nvPr/>
          </p:nvSpPr>
          <p:spPr>
            <a:xfrm>
              <a:off x="4601201" y="4172975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b</a:t>
              </a:r>
              <a:endParaRPr kumimoji="1" lang="ja-JP" altLang="en-US" sz="2400" dirty="0"/>
            </a:p>
          </p:txBody>
        </p:sp>
        <p:sp>
          <p:nvSpPr>
            <p:cNvPr id="36" name="楕円 35"/>
            <p:cNvSpPr/>
            <p:nvPr/>
          </p:nvSpPr>
          <p:spPr>
            <a:xfrm>
              <a:off x="6591300" y="4172974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c</a:t>
              </a:r>
              <a:endParaRPr kumimoji="1" lang="ja-JP" altLang="en-US" sz="2400" dirty="0"/>
            </a:p>
          </p:txBody>
        </p:sp>
        <p:sp>
          <p:nvSpPr>
            <p:cNvPr id="37" name="楕円 36"/>
            <p:cNvSpPr/>
            <p:nvPr/>
          </p:nvSpPr>
          <p:spPr>
            <a:xfrm>
              <a:off x="6588352" y="5815880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e</a:t>
              </a:r>
              <a:endParaRPr kumimoji="1" lang="ja-JP" altLang="en-US" sz="2400" dirty="0"/>
            </a:p>
          </p:txBody>
        </p:sp>
        <p:sp>
          <p:nvSpPr>
            <p:cNvPr id="38" name="楕円 37"/>
            <p:cNvSpPr/>
            <p:nvPr/>
          </p:nvSpPr>
          <p:spPr>
            <a:xfrm>
              <a:off x="7992172" y="4994427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d</a:t>
              </a:r>
              <a:endParaRPr kumimoji="1" lang="ja-JP" altLang="en-US" sz="2400" dirty="0"/>
            </a:p>
          </p:txBody>
        </p:sp>
        <p:sp>
          <p:nvSpPr>
            <p:cNvPr id="39" name="楕円 38"/>
            <p:cNvSpPr/>
            <p:nvPr/>
          </p:nvSpPr>
          <p:spPr>
            <a:xfrm>
              <a:off x="3277404" y="4994426"/>
              <a:ext cx="496363" cy="496363"/>
            </a:xfrm>
            <a:prstGeom prst="ellipse">
              <a:avLst/>
            </a:prstGeom>
            <a:ln>
              <a:tailEnd type="non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a</a:t>
              </a:r>
              <a:endParaRPr kumimoji="1" lang="ja-JP" altLang="en-US" sz="2400" dirty="0"/>
            </a:p>
          </p:txBody>
        </p:sp>
        <p:cxnSp>
          <p:nvCxnSpPr>
            <p:cNvPr id="40" name="直線矢印コネクタ 39"/>
            <p:cNvCxnSpPr>
              <a:stCxn id="36" idx="2"/>
              <a:endCxn id="35" idx="6"/>
            </p:cNvCxnSpPr>
            <p:nvPr/>
          </p:nvCxnSpPr>
          <p:spPr>
            <a:xfrm flipH="1">
              <a:off x="5097564" y="4421156"/>
              <a:ext cx="149373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矢印コネクタ 40"/>
            <p:cNvCxnSpPr>
              <a:stCxn id="36" idx="4"/>
              <a:endCxn id="37" idx="0"/>
            </p:cNvCxnSpPr>
            <p:nvPr/>
          </p:nvCxnSpPr>
          <p:spPr>
            <a:xfrm flipH="1">
              <a:off x="6836534" y="4669337"/>
              <a:ext cx="2948" cy="114654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矢印コネクタ 41"/>
            <p:cNvCxnSpPr>
              <a:stCxn id="38" idx="1"/>
              <a:endCxn id="36" idx="6"/>
            </p:cNvCxnSpPr>
            <p:nvPr/>
          </p:nvCxnSpPr>
          <p:spPr>
            <a:xfrm flipH="1" flipV="1">
              <a:off x="7087663" y="4421156"/>
              <a:ext cx="977200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矢印コネクタ 42"/>
            <p:cNvCxnSpPr>
              <a:stCxn id="38" idx="3"/>
              <a:endCxn id="37" idx="6"/>
            </p:cNvCxnSpPr>
            <p:nvPr/>
          </p:nvCxnSpPr>
          <p:spPr>
            <a:xfrm flipH="1">
              <a:off x="7084715" y="5418099"/>
              <a:ext cx="980148" cy="6459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矢印コネクタ 43"/>
            <p:cNvCxnSpPr>
              <a:stCxn id="34" idx="6"/>
              <a:endCxn id="37" idx="2"/>
            </p:cNvCxnSpPr>
            <p:nvPr/>
          </p:nvCxnSpPr>
          <p:spPr>
            <a:xfrm>
              <a:off x="5103985" y="6064062"/>
              <a:ext cx="1484367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矢印コネクタ 44"/>
            <p:cNvCxnSpPr>
              <a:stCxn id="35" idx="4"/>
              <a:endCxn id="34" idx="0"/>
            </p:cNvCxnSpPr>
            <p:nvPr/>
          </p:nvCxnSpPr>
          <p:spPr>
            <a:xfrm>
              <a:off x="4849383" y="4669338"/>
              <a:ext cx="6421" cy="114654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/>
            <p:cNvCxnSpPr>
              <a:stCxn id="39" idx="7"/>
              <a:endCxn id="35" idx="2"/>
            </p:cNvCxnSpPr>
            <p:nvPr/>
          </p:nvCxnSpPr>
          <p:spPr>
            <a:xfrm flipV="1">
              <a:off x="3701076" y="4421157"/>
              <a:ext cx="900125" cy="64596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矢印コネクタ 46"/>
            <p:cNvCxnSpPr>
              <a:stCxn id="39" idx="5"/>
              <a:endCxn id="34" idx="2"/>
            </p:cNvCxnSpPr>
            <p:nvPr/>
          </p:nvCxnSpPr>
          <p:spPr>
            <a:xfrm>
              <a:off x="3701076" y="5418098"/>
              <a:ext cx="906546" cy="64596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矢印コネクタ 47"/>
            <p:cNvCxnSpPr>
              <a:stCxn id="39" idx="6"/>
              <a:endCxn id="36" idx="2"/>
            </p:cNvCxnSpPr>
            <p:nvPr/>
          </p:nvCxnSpPr>
          <p:spPr>
            <a:xfrm flipV="1">
              <a:off x="3773767" y="4421156"/>
              <a:ext cx="2817533" cy="82145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497533"/>
              </p:ext>
            </p:extLst>
          </p:nvPr>
        </p:nvGraphicFramePr>
        <p:xfrm>
          <a:off x="2559192" y="4005623"/>
          <a:ext cx="2286158" cy="234696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326594">
                  <a:extLst>
                    <a:ext uri="{9D8B030D-6E8A-4147-A177-3AD203B41FA5}">
                      <a16:colId xmlns:a16="http://schemas.microsoft.com/office/drawing/2014/main" val="1636539247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2362330447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1688328795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1074264056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2801336834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4036326130"/>
                    </a:ext>
                  </a:extLst>
                </a:gridCol>
                <a:gridCol w="326594">
                  <a:extLst>
                    <a:ext uri="{9D8B030D-6E8A-4147-A177-3AD203B41FA5}">
                      <a16:colId xmlns:a16="http://schemas.microsoft.com/office/drawing/2014/main" val="3288141167"/>
                    </a:ext>
                  </a:extLst>
                </a:gridCol>
              </a:tblGrid>
              <a:tr h="241572">
                <a:tc>
                  <a:txBody>
                    <a:bodyPr/>
                    <a:lstStyle/>
                    <a:p>
                      <a:pPr algn="ct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d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6185108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5525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02955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7948420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d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5585724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711837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1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633237"/>
                  </a:ext>
                </a:extLst>
              </a:tr>
            </a:tbl>
          </a:graphicData>
        </a:graphic>
      </p:graphicFrame>
      <p:cxnSp>
        <p:nvCxnSpPr>
          <p:cNvPr id="51" name="直線矢印コネクタ 50"/>
          <p:cNvCxnSpPr>
            <a:stCxn id="36" idx="3"/>
            <a:endCxn id="34" idx="7"/>
          </p:cNvCxnSpPr>
          <p:nvPr/>
        </p:nvCxnSpPr>
        <p:spPr>
          <a:xfrm flipH="1">
            <a:off x="7896559" y="4533140"/>
            <a:ext cx="1632697" cy="1291925"/>
          </a:xfrm>
          <a:prstGeom prst="straightConnector1">
            <a:avLst/>
          </a:prstGeom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/>
          <p:cNvCxnSpPr>
            <a:stCxn id="37" idx="1"/>
            <a:endCxn id="35" idx="5"/>
          </p:cNvCxnSpPr>
          <p:nvPr/>
        </p:nvCxnSpPr>
        <p:spPr>
          <a:xfrm flipH="1" flipV="1">
            <a:off x="7890138" y="4533141"/>
            <a:ext cx="1636170" cy="1291924"/>
          </a:xfrm>
          <a:prstGeom prst="straightConnector1">
            <a:avLst/>
          </a:prstGeom>
          <a:ln w="254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テキスト ボックス 3"/>
          <p:cNvSpPr txBox="1"/>
          <p:nvPr/>
        </p:nvSpPr>
        <p:spPr>
          <a:xfrm>
            <a:off x="7809192" y="3613937"/>
            <a:ext cx="1875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Undirected Graph</a:t>
            </a:r>
            <a:endParaRPr kumimoji="1" lang="ja-JP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542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Adjacency List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530220"/>
            <a:ext cx="10515600" cy="4646743"/>
          </a:xfrm>
        </p:spPr>
        <p:txBody>
          <a:bodyPr/>
          <a:lstStyle/>
          <a:p>
            <a:r>
              <a:rPr lang="en-US" altLang="ja-JP" dirty="0">
                <a:ea typeface="ＭＳ Ｐゴシック" pitchFamily="34" charset="-128"/>
              </a:rPr>
              <a:t>An adjacent list for a vertex is a list of all vertices adjacent to it. A graph can be represented by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|V|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</a:t>
            </a:r>
            <a:r>
              <a:rPr lang="en-US" altLang="ja-JP" dirty="0">
                <a:ea typeface="ＭＳ Ｐゴシック" pitchFamily="34" charset="-128"/>
              </a:rPr>
              <a:t>adjacency lists, one for each vertex. </a:t>
            </a:r>
          </a:p>
          <a:p>
            <a:pPr lvl="1"/>
            <a:r>
              <a:rPr lang="en-US" altLang="ja-JP" dirty="0">
                <a:ea typeface="ＭＳ Ｐゴシック" pitchFamily="34" charset="-128"/>
              </a:rPr>
              <a:t>Adjacency lists require </a:t>
            </a:r>
            <a:r>
              <a:rPr lang="en-US" altLang="ja-JP" i="1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O</a:t>
            </a:r>
            <a:r>
              <a:rPr lang="en-US" altLang="ja-JP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|V|+|E|</a:t>
            </a:r>
            <a:r>
              <a:rPr lang="en-US" altLang="ja-JP" u="sng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memory space for graph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. </a:t>
            </a:r>
          </a:p>
          <a:p>
            <a:pPr lvl="1"/>
            <a:r>
              <a:rPr lang="en-US" altLang="ja-JP" dirty="0">
                <a:ea typeface="ＭＳ Ｐゴシック" pitchFamily="34" charset="-128"/>
              </a:rPr>
              <a:t>Adjacency lists are often used for sparse graph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G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V, E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)</a:t>
            </a:r>
            <a:r>
              <a:rPr lang="en-US" altLang="ja-JP" dirty="0">
                <a:ea typeface="ＭＳ Ｐゴシック" pitchFamily="34" charset="-128"/>
              </a:rPr>
              <a:t> with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|E| &lt;&lt; n</a:t>
            </a:r>
            <a:r>
              <a:rPr lang="en-US" altLang="ja-JP" baseline="300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2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pPr lvl="2"/>
            <a:r>
              <a:rPr lang="en-US" altLang="ja-JP" dirty="0">
                <a:ea typeface="ＭＳ Ｐゴシック" pitchFamily="34" charset="-128"/>
              </a:rPr>
              <a:t>Note that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|E|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  <a:sym typeface="Symbol" pitchFamily="18" charset="2"/>
              </a:rPr>
              <a:t>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 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|V|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(</a:t>
            </a:r>
            <a:r>
              <a:rPr lang="en-US" altLang="ja-JP" i="1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|V|-</a:t>
            </a:r>
            <a:r>
              <a:rPr lang="en-US" altLang="ja-JP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1)</a:t>
            </a:r>
            <a:r>
              <a:rPr lang="en-US" altLang="ja-JP" dirty="0">
                <a:ea typeface="ＭＳ Ｐゴシック" pitchFamily="34" charset="-128"/>
              </a:rPr>
              <a:t> for </a:t>
            </a:r>
            <a:r>
              <a:rPr lang="en-US" altLang="ja-JP" dirty="0">
                <a:solidFill>
                  <a:schemeClr val="accent2">
                    <a:lumMod val="75000"/>
                  </a:schemeClr>
                </a:solidFill>
                <a:ea typeface="ＭＳ Ｐゴシック" pitchFamily="34" charset="-128"/>
              </a:rPr>
              <a:t>directed graph</a:t>
            </a:r>
            <a:r>
              <a:rPr lang="en-US" altLang="ja-JP" dirty="0">
                <a:ea typeface="ＭＳ Ｐゴシック" pitchFamily="34" charset="-128"/>
              </a:rPr>
              <a:t>.</a:t>
            </a:r>
          </a:p>
          <a:p>
            <a:endParaRPr lang="en-US" altLang="ja-JP" dirty="0">
              <a:ea typeface="ＭＳ Ｐゴシック" pitchFamily="34" charset="-128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6142669" y="4340582"/>
            <a:ext cx="5211131" cy="2139269"/>
            <a:chOff x="3277404" y="4172974"/>
            <a:chExt cx="5211131" cy="2139269"/>
          </a:xfrm>
        </p:grpSpPr>
        <p:sp>
          <p:nvSpPr>
            <p:cNvPr id="5" name="楕円 4"/>
            <p:cNvSpPr/>
            <p:nvPr/>
          </p:nvSpPr>
          <p:spPr>
            <a:xfrm>
              <a:off x="460762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f</a:t>
              </a:r>
              <a:endParaRPr kumimoji="1" lang="ja-JP" altLang="en-US" sz="2400" dirty="0"/>
            </a:p>
          </p:txBody>
        </p:sp>
        <p:sp>
          <p:nvSpPr>
            <p:cNvPr id="6" name="楕円 5"/>
            <p:cNvSpPr/>
            <p:nvPr/>
          </p:nvSpPr>
          <p:spPr>
            <a:xfrm>
              <a:off x="4601201" y="4172975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b</a:t>
              </a:r>
              <a:endParaRPr kumimoji="1" lang="ja-JP" altLang="en-US" sz="2400" dirty="0"/>
            </a:p>
          </p:txBody>
        </p:sp>
        <p:sp>
          <p:nvSpPr>
            <p:cNvPr id="7" name="楕円 6"/>
            <p:cNvSpPr/>
            <p:nvPr/>
          </p:nvSpPr>
          <p:spPr>
            <a:xfrm>
              <a:off x="6591300" y="4172974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c</a:t>
              </a:r>
              <a:endParaRPr kumimoji="1" lang="ja-JP" altLang="en-US" sz="2400" dirty="0"/>
            </a:p>
          </p:txBody>
        </p:sp>
        <p:sp>
          <p:nvSpPr>
            <p:cNvPr id="8" name="楕円 7"/>
            <p:cNvSpPr/>
            <p:nvPr/>
          </p:nvSpPr>
          <p:spPr>
            <a:xfrm>
              <a:off x="6588352" y="5815880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2400" dirty="0"/>
                <a:t>e</a:t>
              </a:r>
              <a:endParaRPr kumimoji="1" lang="ja-JP" altLang="en-US" sz="2400" dirty="0"/>
            </a:p>
          </p:txBody>
        </p:sp>
        <p:sp>
          <p:nvSpPr>
            <p:cNvPr id="9" name="楕円 8"/>
            <p:cNvSpPr/>
            <p:nvPr/>
          </p:nvSpPr>
          <p:spPr>
            <a:xfrm>
              <a:off x="7992172" y="4994427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d</a:t>
              </a:r>
              <a:endParaRPr kumimoji="1" lang="ja-JP" altLang="en-US" sz="2400" dirty="0"/>
            </a:p>
          </p:txBody>
        </p:sp>
        <p:sp>
          <p:nvSpPr>
            <p:cNvPr id="10" name="楕円 9"/>
            <p:cNvSpPr/>
            <p:nvPr/>
          </p:nvSpPr>
          <p:spPr>
            <a:xfrm>
              <a:off x="3277404" y="4994426"/>
              <a:ext cx="496363" cy="49636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400" dirty="0"/>
                <a:t>a</a:t>
              </a:r>
              <a:endParaRPr kumimoji="1" lang="ja-JP" altLang="en-US" sz="2400" dirty="0"/>
            </a:p>
          </p:txBody>
        </p:sp>
        <p:cxnSp>
          <p:nvCxnSpPr>
            <p:cNvPr id="11" name="直線矢印コネクタ 10"/>
            <p:cNvCxnSpPr>
              <a:stCxn id="7" idx="2"/>
              <a:endCxn id="6" idx="6"/>
            </p:cNvCxnSpPr>
            <p:nvPr/>
          </p:nvCxnSpPr>
          <p:spPr>
            <a:xfrm flipH="1">
              <a:off x="5097564" y="4421156"/>
              <a:ext cx="149373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/>
            <p:cNvCxnSpPr>
              <a:stCxn id="7" idx="4"/>
              <a:endCxn id="8" idx="0"/>
            </p:cNvCxnSpPr>
            <p:nvPr/>
          </p:nvCxnSpPr>
          <p:spPr>
            <a:xfrm flipH="1">
              <a:off x="6836534" y="4669337"/>
              <a:ext cx="2948" cy="114654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矢印コネクタ 12"/>
            <p:cNvCxnSpPr>
              <a:stCxn id="9" idx="1"/>
              <a:endCxn id="7" idx="6"/>
            </p:cNvCxnSpPr>
            <p:nvPr/>
          </p:nvCxnSpPr>
          <p:spPr>
            <a:xfrm flipH="1" flipV="1">
              <a:off x="7087663" y="4421156"/>
              <a:ext cx="977200" cy="64596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矢印コネクタ 13"/>
            <p:cNvCxnSpPr>
              <a:stCxn id="9" idx="3"/>
              <a:endCxn id="8" idx="6"/>
            </p:cNvCxnSpPr>
            <p:nvPr/>
          </p:nvCxnSpPr>
          <p:spPr>
            <a:xfrm flipH="1">
              <a:off x="7084715" y="5418099"/>
              <a:ext cx="980148" cy="645963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矢印コネクタ 14"/>
            <p:cNvCxnSpPr>
              <a:stCxn id="5" idx="6"/>
              <a:endCxn id="8" idx="2"/>
            </p:cNvCxnSpPr>
            <p:nvPr/>
          </p:nvCxnSpPr>
          <p:spPr>
            <a:xfrm>
              <a:off x="5103985" y="6064062"/>
              <a:ext cx="1484367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矢印コネクタ 15"/>
            <p:cNvCxnSpPr>
              <a:stCxn id="6" idx="4"/>
              <a:endCxn id="5" idx="0"/>
            </p:cNvCxnSpPr>
            <p:nvPr/>
          </p:nvCxnSpPr>
          <p:spPr>
            <a:xfrm>
              <a:off x="4849383" y="4669338"/>
              <a:ext cx="6421" cy="114654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/>
            <p:cNvCxnSpPr>
              <a:stCxn id="10" idx="7"/>
              <a:endCxn id="6" idx="2"/>
            </p:cNvCxnSpPr>
            <p:nvPr/>
          </p:nvCxnSpPr>
          <p:spPr>
            <a:xfrm flipV="1">
              <a:off x="3701076" y="4421157"/>
              <a:ext cx="900125" cy="64596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/>
            <p:cNvCxnSpPr>
              <a:stCxn id="10" idx="5"/>
              <a:endCxn id="5" idx="2"/>
            </p:cNvCxnSpPr>
            <p:nvPr/>
          </p:nvCxnSpPr>
          <p:spPr>
            <a:xfrm>
              <a:off x="3701076" y="5418098"/>
              <a:ext cx="906546" cy="64596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/>
            <p:cNvCxnSpPr>
              <a:stCxn id="10" idx="6"/>
              <a:endCxn id="7" idx="2"/>
            </p:cNvCxnSpPr>
            <p:nvPr/>
          </p:nvCxnSpPr>
          <p:spPr>
            <a:xfrm flipV="1">
              <a:off x="3773767" y="4421156"/>
              <a:ext cx="2817533" cy="82145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矢印コネクタ 89"/>
            <p:cNvCxnSpPr>
              <a:stCxn id="6" idx="1"/>
              <a:endCxn id="10" idx="0"/>
            </p:cNvCxnSpPr>
            <p:nvPr/>
          </p:nvCxnSpPr>
          <p:spPr>
            <a:xfrm rot="16200000" flipH="1" flipV="1">
              <a:off x="3725359" y="4045893"/>
              <a:ext cx="748760" cy="1148306"/>
            </a:xfrm>
            <a:prstGeom prst="curvedConnector3">
              <a:avLst>
                <a:gd name="adj1" fmla="val -21451"/>
              </a:avLst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直線矢印コネクタ 20"/>
          <p:cNvCxnSpPr>
            <a:stCxn id="7" idx="3"/>
            <a:endCxn id="5" idx="7"/>
          </p:cNvCxnSpPr>
          <p:nvPr/>
        </p:nvCxnSpPr>
        <p:spPr>
          <a:xfrm flipH="1">
            <a:off x="7896559" y="4764254"/>
            <a:ext cx="1632697" cy="1291925"/>
          </a:xfrm>
          <a:prstGeom prst="straightConnector1">
            <a:avLst/>
          </a:prstGeom>
          <a:ln w="254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>
            <a:stCxn id="8" idx="1"/>
            <a:endCxn id="6" idx="5"/>
          </p:cNvCxnSpPr>
          <p:nvPr/>
        </p:nvCxnSpPr>
        <p:spPr>
          <a:xfrm flipH="1" flipV="1">
            <a:off x="7890138" y="4764255"/>
            <a:ext cx="1636170" cy="1291924"/>
          </a:xfrm>
          <a:prstGeom prst="straightConnector1">
            <a:avLst/>
          </a:prstGeom>
          <a:ln w="254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/>
          <p:cNvSpPr txBox="1"/>
          <p:nvPr/>
        </p:nvSpPr>
        <p:spPr>
          <a:xfrm>
            <a:off x="7809192" y="3845051"/>
            <a:ext cx="1644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Directed Graph</a:t>
            </a:r>
            <a:endParaRPr kumimoji="1" lang="ja-JP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4" name="表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8739326"/>
              </p:ext>
            </p:extLst>
          </p:nvPr>
        </p:nvGraphicFramePr>
        <p:xfrm>
          <a:off x="2061939" y="4080701"/>
          <a:ext cx="2169180" cy="201168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542295">
                  <a:extLst>
                    <a:ext uri="{9D8B030D-6E8A-4147-A177-3AD203B41FA5}">
                      <a16:colId xmlns:a16="http://schemas.microsoft.com/office/drawing/2014/main" val="1636539247"/>
                    </a:ext>
                  </a:extLst>
                </a:gridCol>
                <a:gridCol w="542295">
                  <a:extLst>
                    <a:ext uri="{9D8B030D-6E8A-4147-A177-3AD203B41FA5}">
                      <a16:colId xmlns:a16="http://schemas.microsoft.com/office/drawing/2014/main" val="2362330447"/>
                    </a:ext>
                  </a:extLst>
                </a:gridCol>
                <a:gridCol w="542295">
                  <a:extLst>
                    <a:ext uri="{9D8B030D-6E8A-4147-A177-3AD203B41FA5}">
                      <a16:colId xmlns:a16="http://schemas.microsoft.com/office/drawing/2014/main" val="1688328795"/>
                    </a:ext>
                  </a:extLst>
                </a:gridCol>
                <a:gridCol w="542295">
                  <a:extLst>
                    <a:ext uri="{9D8B030D-6E8A-4147-A177-3AD203B41FA5}">
                      <a16:colId xmlns:a16="http://schemas.microsoft.com/office/drawing/2014/main" val="1074264056"/>
                    </a:ext>
                  </a:extLst>
                </a:gridCol>
              </a:tblGrid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85525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a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02955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7948420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d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c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15585724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b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3711837"/>
                  </a:ext>
                </a:extLst>
              </a:tr>
              <a:tr h="241572"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/>
                        <a:t>f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sz="1600" dirty="0"/>
                        <a:t>→</a:t>
                      </a:r>
                      <a:r>
                        <a:rPr kumimoji="1" lang="en-US" altLang="ja-JP" sz="1600" dirty="0"/>
                        <a:t>e</a:t>
                      </a:r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5633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1493443"/>
      </p:ext>
    </p:extLst>
  </p:cSld>
  <p:clrMapOvr>
    <a:masterClrMapping/>
  </p:clrMapOvr>
</p:sld>
</file>

<file path=ppt/theme/theme1.xml><?xml version="1.0" encoding="utf-8"?>
<a:theme xmlns:a="http://schemas.openxmlformats.org/drawingml/2006/main" name="lec01_yag2019_nv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lec02_yag2019</Template>
  <TotalTime>990</TotalTime>
  <Words>2201</Words>
  <Application>Microsoft Office PowerPoint</Application>
  <PresentationFormat>ワイド画面</PresentationFormat>
  <Paragraphs>541</Paragraphs>
  <Slides>32</Slides>
  <Notes>3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32</vt:i4>
      </vt:variant>
    </vt:vector>
  </HeadingPairs>
  <TitlesOfParts>
    <vt:vector size="39" baseType="lpstr">
      <vt:lpstr>游ゴシック</vt:lpstr>
      <vt:lpstr>游ゴシック Light</vt:lpstr>
      <vt:lpstr>Arial</vt:lpstr>
      <vt:lpstr>Consolas</vt:lpstr>
      <vt:lpstr>Times New Roman</vt:lpstr>
      <vt:lpstr>Wingdings</vt:lpstr>
      <vt:lpstr>lec01_yag2019_nv</vt:lpstr>
      <vt:lpstr>Algorithms and Data Structure II §3 Graphs, Definitions and Representations</vt:lpstr>
      <vt:lpstr>Chap. 1 Definition of the Graph Structure</vt:lpstr>
      <vt:lpstr>Graphs, Definitions and Representations</vt:lpstr>
      <vt:lpstr>Graphs, Definitions and Representations</vt:lpstr>
      <vt:lpstr>Adjacent</vt:lpstr>
      <vt:lpstr>Path and Cycle</vt:lpstr>
      <vt:lpstr>Adjacency Matrix</vt:lpstr>
      <vt:lpstr>Adjacency Matrix</vt:lpstr>
      <vt:lpstr>Adjacency List</vt:lpstr>
      <vt:lpstr>Adjacency List</vt:lpstr>
      <vt:lpstr>Chapter 1. Quiz</vt:lpstr>
      <vt:lpstr>Chap. 2 Depth-First Search</vt:lpstr>
      <vt:lpstr>Depth-First Search </vt:lpstr>
      <vt:lpstr>Depth-First Search</vt:lpstr>
      <vt:lpstr>Depth-First Search</vt:lpstr>
      <vt:lpstr>Depth-First Search</vt:lpstr>
      <vt:lpstr>Depth-First Search</vt:lpstr>
      <vt:lpstr>Chapter 2. Quiz</vt:lpstr>
      <vt:lpstr>Chap. 3 Breadth-First Search</vt:lpstr>
      <vt:lpstr>Breadth-First Search</vt:lpstr>
      <vt:lpstr>Breadth-First Search</vt:lpstr>
      <vt:lpstr>Breadth-First Search</vt:lpstr>
      <vt:lpstr>PowerPoint プレゼンテーション</vt:lpstr>
      <vt:lpstr>Chapter 3. Quiz</vt:lpstr>
      <vt:lpstr>Chap. 4 Connectivity of Graphs</vt:lpstr>
      <vt:lpstr>Connectivity of Graphs</vt:lpstr>
      <vt:lpstr>Finding Strong Connected Components</vt:lpstr>
      <vt:lpstr>k-Connected Graph</vt:lpstr>
      <vt:lpstr>Articulation Points and Bridges</vt:lpstr>
      <vt:lpstr>How to Find Articulation Points and Bridges?</vt:lpstr>
      <vt:lpstr>Chapter 4. Quiz</vt:lpstr>
      <vt:lpstr>        Wrap up today’s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Algorithms and Data Structure II §3 Graphs, Definitions and Representations</dc:title>
  <dc:creator>矢口 勇一</dc:creator>
  <cp:lastModifiedBy>矢口 勇一</cp:lastModifiedBy>
  <cp:revision>26</cp:revision>
  <dcterms:created xsi:type="dcterms:W3CDTF">2019-06-05T05:08:51Z</dcterms:created>
  <dcterms:modified xsi:type="dcterms:W3CDTF">2020-06-24T07:56:34Z</dcterms:modified>
</cp:coreProperties>
</file>

<file path=docProps/thumbnail.jpeg>
</file>